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Lst>
  <p:notesMasterIdLst>
    <p:notesMasterId r:id="rId13"/>
  </p:notesMasterIdLst>
  <p:sldIdLst>
    <p:sldId id="256" r:id="rId3"/>
    <p:sldId id="257" r:id="rId4"/>
    <p:sldId id="258" r:id="rId5"/>
    <p:sldId id="259" r:id="rId6"/>
    <p:sldId id="260" r:id="rId7"/>
    <p:sldId id="261" r:id="rId8"/>
    <p:sldId id="282" r:id="rId9"/>
    <p:sldId id="263" r:id="rId10"/>
    <p:sldId id="264" r:id="rId11"/>
    <p:sldId id="284" r:id="rId12"/>
  </p:sldIdLst>
  <p:sldSz cx="9144000" cy="5143500" type="screen16x9"/>
  <p:notesSz cx="6858000" cy="9144000"/>
  <p:embeddedFontLst>
    <p:embeddedFont>
      <p:font typeface="Google Sans" panose="020B0604020202020204" charset="0"/>
      <p:regular r:id="rId14"/>
      <p:bold r:id="rId15"/>
      <p:italic r:id="rId16"/>
      <p:boldItalic r:id="rId17"/>
    </p:embeddedFont>
    <p:embeddedFont>
      <p:font typeface="Open Sans" panose="020B0606030504020204" pitchFamily="34" charset="0"/>
      <p:regular r:id="rId18"/>
      <p:bold r:id="rId19"/>
      <p:italic r:id="rId20"/>
      <p:boldItalic r:id="rId21"/>
    </p:embeddedFont>
    <p:embeddedFont>
      <p:font typeface="Open Sans SemiBold" panose="020B07060308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4660"/>
  </p:normalViewPr>
  <p:slideViewPr>
    <p:cSldViewPr snapToGrid="0">
      <p:cViewPr varScale="1">
        <p:scale>
          <a:sx n="111" d="100"/>
          <a:sy n="111" d="100"/>
        </p:scale>
        <p:origin x="375"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a Mahapiyasilp" userId="8bff7ba57f598e03" providerId="LiveId" clId="{3EBF849C-19D7-4458-A929-B5222431379D}"/>
    <pc:docChg chg="delSld">
      <pc:chgData name="Spa Mahapiyasilp" userId="8bff7ba57f598e03" providerId="LiveId" clId="{3EBF849C-19D7-4458-A929-B5222431379D}" dt="2026-01-04T06:19:46.856" v="15" actId="47"/>
      <pc:docMkLst>
        <pc:docMk/>
      </pc:docMkLst>
      <pc:sldChg chg="del">
        <pc:chgData name="Spa Mahapiyasilp" userId="8bff7ba57f598e03" providerId="LiveId" clId="{3EBF849C-19D7-4458-A929-B5222431379D}" dt="2026-01-04T06:19:31.095" v="0" actId="47"/>
        <pc:sldMkLst>
          <pc:docMk/>
          <pc:sldMk cId="0" sldId="265"/>
        </pc:sldMkLst>
      </pc:sldChg>
      <pc:sldChg chg="del">
        <pc:chgData name="Spa Mahapiyasilp" userId="8bff7ba57f598e03" providerId="LiveId" clId="{3EBF849C-19D7-4458-A929-B5222431379D}" dt="2026-01-04T06:19:32.699" v="1" actId="47"/>
        <pc:sldMkLst>
          <pc:docMk/>
          <pc:sldMk cId="0" sldId="266"/>
        </pc:sldMkLst>
      </pc:sldChg>
      <pc:sldChg chg="del">
        <pc:chgData name="Spa Mahapiyasilp" userId="8bff7ba57f598e03" providerId="LiveId" clId="{3EBF849C-19D7-4458-A929-B5222431379D}" dt="2026-01-04T06:19:33.641" v="2" actId="47"/>
        <pc:sldMkLst>
          <pc:docMk/>
          <pc:sldMk cId="0" sldId="267"/>
        </pc:sldMkLst>
      </pc:sldChg>
      <pc:sldChg chg="del">
        <pc:chgData name="Spa Mahapiyasilp" userId="8bff7ba57f598e03" providerId="LiveId" clId="{3EBF849C-19D7-4458-A929-B5222431379D}" dt="2026-01-04T06:19:35.183" v="3" actId="47"/>
        <pc:sldMkLst>
          <pc:docMk/>
          <pc:sldMk cId="0" sldId="268"/>
        </pc:sldMkLst>
      </pc:sldChg>
      <pc:sldChg chg="del">
        <pc:chgData name="Spa Mahapiyasilp" userId="8bff7ba57f598e03" providerId="LiveId" clId="{3EBF849C-19D7-4458-A929-B5222431379D}" dt="2026-01-04T06:19:36.123" v="4" actId="47"/>
        <pc:sldMkLst>
          <pc:docMk/>
          <pc:sldMk cId="0" sldId="269"/>
        </pc:sldMkLst>
      </pc:sldChg>
      <pc:sldChg chg="del">
        <pc:chgData name="Spa Mahapiyasilp" userId="8bff7ba57f598e03" providerId="LiveId" clId="{3EBF849C-19D7-4458-A929-B5222431379D}" dt="2026-01-04T06:19:36.869" v="5" actId="47"/>
        <pc:sldMkLst>
          <pc:docMk/>
          <pc:sldMk cId="0" sldId="270"/>
        </pc:sldMkLst>
      </pc:sldChg>
      <pc:sldChg chg="del">
        <pc:chgData name="Spa Mahapiyasilp" userId="8bff7ba57f598e03" providerId="LiveId" clId="{3EBF849C-19D7-4458-A929-B5222431379D}" dt="2026-01-04T06:19:37.643" v="6" actId="47"/>
        <pc:sldMkLst>
          <pc:docMk/>
          <pc:sldMk cId="0" sldId="271"/>
        </pc:sldMkLst>
      </pc:sldChg>
      <pc:sldChg chg="del">
        <pc:chgData name="Spa Mahapiyasilp" userId="8bff7ba57f598e03" providerId="LiveId" clId="{3EBF849C-19D7-4458-A929-B5222431379D}" dt="2026-01-04T06:19:38.364" v="7" actId="47"/>
        <pc:sldMkLst>
          <pc:docMk/>
          <pc:sldMk cId="0" sldId="272"/>
        </pc:sldMkLst>
      </pc:sldChg>
      <pc:sldChg chg="del">
        <pc:chgData name="Spa Mahapiyasilp" userId="8bff7ba57f598e03" providerId="LiveId" clId="{3EBF849C-19D7-4458-A929-B5222431379D}" dt="2026-01-04T06:19:39.072" v="8" actId="47"/>
        <pc:sldMkLst>
          <pc:docMk/>
          <pc:sldMk cId="0" sldId="273"/>
        </pc:sldMkLst>
      </pc:sldChg>
      <pc:sldChg chg="del">
        <pc:chgData name="Spa Mahapiyasilp" userId="8bff7ba57f598e03" providerId="LiveId" clId="{3EBF849C-19D7-4458-A929-B5222431379D}" dt="2026-01-04T06:19:40.300" v="9" actId="47"/>
        <pc:sldMkLst>
          <pc:docMk/>
          <pc:sldMk cId="0" sldId="274"/>
        </pc:sldMkLst>
      </pc:sldChg>
      <pc:sldChg chg="del">
        <pc:chgData name="Spa Mahapiyasilp" userId="8bff7ba57f598e03" providerId="LiveId" clId="{3EBF849C-19D7-4458-A929-B5222431379D}" dt="2026-01-04T06:19:40.914" v="10" actId="47"/>
        <pc:sldMkLst>
          <pc:docMk/>
          <pc:sldMk cId="0" sldId="275"/>
        </pc:sldMkLst>
      </pc:sldChg>
      <pc:sldChg chg="del">
        <pc:chgData name="Spa Mahapiyasilp" userId="8bff7ba57f598e03" providerId="LiveId" clId="{3EBF849C-19D7-4458-A929-B5222431379D}" dt="2026-01-04T06:19:41.333" v="11" actId="47"/>
        <pc:sldMkLst>
          <pc:docMk/>
          <pc:sldMk cId="0" sldId="276"/>
        </pc:sldMkLst>
      </pc:sldChg>
      <pc:sldChg chg="del">
        <pc:chgData name="Spa Mahapiyasilp" userId="8bff7ba57f598e03" providerId="LiveId" clId="{3EBF849C-19D7-4458-A929-B5222431379D}" dt="2026-01-04T06:19:42.484" v="12" actId="47"/>
        <pc:sldMkLst>
          <pc:docMk/>
          <pc:sldMk cId="0" sldId="277"/>
        </pc:sldMkLst>
      </pc:sldChg>
      <pc:sldChg chg="del">
        <pc:chgData name="Spa Mahapiyasilp" userId="8bff7ba57f598e03" providerId="LiveId" clId="{3EBF849C-19D7-4458-A929-B5222431379D}" dt="2026-01-04T06:19:43.258" v="13" actId="47"/>
        <pc:sldMkLst>
          <pc:docMk/>
          <pc:sldMk cId="0" sldId="278"/>
        </pc:sldMkLst>
      </pc:sldChg>
      <pc:sldChg chg="del">
        <pc:chgData name="Spa Mahapiyasilp" userId="8bff7ba57f598e03" providerId="LiveId" clId="{3EBF849C-19D7-4458-A929-B5222431379D}" dt="2026-01-04T06:19:43.968" v="14" actId="47"/>
        <pc:sldMkLst>
          <pc:docMk/>
          <pc:sldMk cId="0" sldId="279"/>
        </pc:sldMkLst>
      </pc:sldChg>
      <pc:sldChg chg="del">
        <pc:chgData name="Spa Mahapiyasilp" userId="8bff7ba57f598e03" providerId="LiveId" clId="{3EBF849C-19D7-4458-A929-B5222431379D}" dt="2026-01-04T06:19:46.856" v="15" actId="47"/>
        <pc:sldMkLst>
          <pc:docMk/>
          <pc:sldMk cId="0" sldId="280"/>
        </pc:sldMkLst>
      </pc:sldChg>
      <pc:sldMasterChg chg="delSldLayout">
        <pc:chgData name="Spa Mahapiyasilp" userId="8bff7ba57f598e03" providerId="LiveId" clId="{3EBF849C-19D7-4458-A929-B5222431379D}" dt="2026-01-04T06:19:46.856" v="15" actId="47"/>
        <pc:sldMasterMkLst>
          <pc:docMk/>
          <pc:sldMasterMk cId="0" sldId="2147483685"/>
        </pc:sldMasterMkLst>
        <pc:sldLayoutChg chg="del">
          <pc:chgData name="Spa Mahapiyasilp" userId="8bff7ba57f598e03" providerId="LiveId" clId="{3EBF849C-19D7-4458-A929-B5222431379D}" dt="2026-01-04T06:19:36.869" v="5" actId="47"/>
          <pc:sldLayoutMkLst>
            <pc:docMk/>
            <pc:sldMasterMk cId="0" sldId="2147483685"/>
            <pc:sldLayoutMk cId="0" sldId="2147483663"/>
          </pc:sldLayoutMkLst>
        </pc:sldLayoutChg>
        <pc:sldLayoutChg chg="del">
          <pc:chgData name="Spa Mahapiyasilp" userId="8bff7ba57f598e03" providerId="LiveId" clId="{3EBF849C-19D7-4458-A929-B5222431379D}" dt="2026-01-04T06:19:41.333" v="11" actId="47"/>
          <pc:sldLayoutMkLst>
            <pc:docMk/>
            <pc:sldMasterMk cId="0" sldId="2147483685"/>
            <pc:sldLayoutMk cId="0" sldId="2147483664"/>
          </pc:sldLayoutMkLst>
        </pc:sldLayoutChg>
        <pc:sldLayoutChg chg="del">
          <pc:chgData name="Spa Mahapiyasilp" userId="8bff7ba57f598e03" providerId="LiveId" clId="{3EBF849C-19D7-4458-A929-B5222431379D}" dt="2026-01-04T06:19:46.856" v="15" actId="47"/>
          <pc:sldLayoutMkLst>
            <pc:docMk/>
            <pc:sldMasterMk cId="0" sldId="2147483685"/>
            <pc:sldLayoutMk cId="0"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51" name="Google Shape;1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7E9AB296-9064-0EB1-8089-86CF6A7B10F2}"/>
            </a:ext>
          </a:extLst>
        </p:cNvPr>
        <p:cNvGrpSpPr/>
        <p:nvPr/>
      </p:nvGrpSpPr>
      <p:grpSpPr>
        <a:xfrm>
          <a:off x="0" y="0"/>
          <a:ext cx="0" cy="0"/>
          <a:chOff x="0" y="0"/>
          <a:chExt cx="0" cy="0"/>
        </a:xfrm>
      </p:grpSpPr>
      <p:sp>
        <p:nvSpPr>
          <p:cNvPr id="233" name="Google Shape;233;gced80ebc1c_0_2:notes">
            <a:extLst>
              <a:ext uri="{FF2B5EF4-FFF2-40B4-BE49-F238E27FC236}">
                <a16:creationId xmlns:a16="http://schemas.microsoft.com/office/drawing/2014/main" id="{E569F383-68FD-6A53-A7D8-BFBAE2A5CE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34" name="Google Shape;234;gced80ebc1c_0_2:notes">
            <a:extLst>
              <a:ext uri="{FF2B5EF4-FFF2-40B4-BE49-F238E27FC236}">
                <a16:creationId xmlns:a16="http://schemas.microsoft.com/office/drawing/2014/main" id="{4986C193-4DEE-D22B-5CC2-51F9398BB5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710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800de29cc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59" name="Google Shape;159;gd800de29cc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ced80ebc1c_12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72" name="Google Shape;172;gced80ebc1c_12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ced80ebc1c_12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83" name="Google Shape;183;gced80ebc1c_12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cd03e5b752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94" name="Google Shape;194;gcd03e5b752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cd03e5b752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01" name="Google Shape;201;gcd03e5b75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AA0FE2E5-9F83-864B-2527-0B60B2F3266A}"/>
            </a:ext>
          </a:extLst>
        </p:cNvPr>
        <p:cNvGrpSpPr/>
        <p:nvPr/>
      </p:nvGrpSpPr>
      <p:grpSpPr>
        <a:xfrm>
          <a:off x="0" y="0"/>
          <a:ext cx="0" cy="0"/>
          <a:chOff x="0" y="0"/>
          <a:chExt cx="0" cy="0"/>
        </a:xfrm>
      </p:grpSpPr>
      <p:sp>
        <p:nvSpPr>
          <p:cNvPr id="226" name="Google Shape;226;gced80ebc1c_0_101:notes">
            <a:extLst>
              <a:ext uri="{FF2B5EF4-FFF2-40B4-BE49-F238E27FC236}">
                <a16:creationId xmlns:a16="http://schemas.microsoft.com/office/drawing/2014/main" id="{BBEA7703-1052-2AA6-E780-185558BD5E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27" name="Google Shape;227;gced80ebc1c_0_101:notes">
            <a:extLst>
              <a:ext uri="{FF2B5EF4-FFF2-40B4-BE49-F238E27FC236}">
                <a16:creationId xmlns:a16="http://schemas.microsoft.com/office/drawing/2014/main" id="{C9668BB5-8E98-FF2D-DF30-29C79629CB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865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ed80ebc1c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27" name="Google Shape;227;gced80ebc1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ced80ebc1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34" name="Google Shape;234;gced80ebc1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a:t>Click to edit Master title style</a:t>
            </a:r>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pPr lvl="0"/>
            <a:r>
              <a:rPr lang="en-US"/>
              <a:t>Click to edit Master text styles</a:t>
            </a: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ue"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12"/>
          <p:cNvSpPr/>
          <p:nvPr/>
        </p:nvSpPr>
        <p:spPr>
          <a:xfrm>
            <a:off x="0" y="329125"/>
            <a:ext cx="69300" cy="753000"/>
          </a:xfrm>
          <a:prstGeom prst="rect">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 name="Google Shape;52;p12"/>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d">
  <p:cSld name="BLANK_1">
    <p:spTree>
      <p:nvGrpSpPr>
        <p:cNvPr id="1" name="Shape 53"/>
        <p:cNvGrpSpPr/>
        <p:nvPr/>
      </p:nvGrpSpPr>
      <p:grpSpPr>
        <a:xfrm>
          <a:off x="0" y="0"/>
          <a:ext cx="0" cy="0"/>
          <a:chOff x="0" y="0"/>
          <a:chExt cx="0" cy="0"/>
        </a:xfrm>
      </p:grpSpPr>
      <p:sp>
        <p:nvSpPr>
          <p:cNvPr id="54" name="Google Shape;54;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13"/>
          <p:cNvSpPr/>
          <p:nvPr/>
        </p:nvSpPr>
        <p:spPr>
          <a:xfrm>
            <a:off x="0" y="329125"/>
            <a:ext cx="69300" cy="753000"/>
          </a:xfrm>
          <a:prstGeom prst="rect">
            <a:avLst/>
          </a:prstGeom>
          <a:solidFill>
            <a:srgbClr val="EA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 name="Google Shape;56;p13"/>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d 2">
  <p:cSld name="BLANK_1_2">
    <p:spTree>
      <p:nvGrpSpPr>
        <p:cNvPr id="1" name="Shape 57"/>
        <p:cNvGrpSpPr/>
        <p:nvPr/>
      </p:nvGrpSpPr>
      <p:grpSpPr>
        <a:xfrm>
          <a:off x="0" y="0"/>
          <a:ext cx="0" cy="0"/>
          <a:chOff x="0" y="0"/>
          <a:chExt cx="0" cy="0"/>
        </a:xfrm>
      </p:grpSpPr>
      <p:sp>
        <p:nvSpPr>
          <p:cNvPr id="58" name="Google Shape;5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9" name="Google Shape;59;p14"/>
          <p:cNvSpPr/>
          <p:nvPr/>
        </p:nvSpPr>
        <p:spPr>
          <a:xfrm>
            <a:off x="0" y="329125"/>
            <a:ext cx="69300" cy="4485300"/>
          </a:xfrm>
          <a:prstGeom prst="rect">
            <a:avLst/>
          </a:prstGeom>
          <a:solidFill>
            <a:srgbClr val="EA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 name="Google Shape;60;p14"/>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Yellow 2">
  <p:cSld name="BLANK_1_2_1">
    <p:spTree>
      <p:nvGrpSpPr>
        <p:cNvPr id="1" name="Shape 61"/>
        <p:cNvGrpSpPr/>
        <p:nvPr/>
      </p:nvGrpSpPr>
      <p:grpSpPr>
        <a:xfrm>
          <a:off x="0" y="0"/>
          <a:ext cx="0" cy="0"/>
          <a:chOff x="0" y="0"/>
          <a:chExt cx="0" cy="0"/>
        </a:xfrm>
      </p:grpSpPr>
      <p:sp>
        <p:nvSpPr>
          <p:cNvPr id="62" name="Google Shape;6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3" name="Google Shape;63;p15"/>
          <p:cNvSpPr/>
          <p:nvPr/>
        </p:nvSpPr>
        <p:spPr>
          <a:xfrm>
            <a:off x="0" y="329125"/>
            <a:ext cx="69300" cy="4485300"/>
          </a:xfrm>
          <a:prstGeom prst="rect">
            <a:avLst/>
          </a:prstGeom>
          <a:solidFill>
            <a:srgbClr val="FBB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64;p15"/>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reen 2">
  <p:cSld name="BLANK_1_2_1_1">
    <p:spTree>
      <p:nvGrpSpPr>
        <p:cNvPr id="1" name="Shape 65"/>
        <p:cNvGrpSpPr/>
        <p:nvPr/>
      </p:nvGrpSpPr>
      <p:grpSpPr>
        <a:xfrm>
          <a:off x="0" y="0"/>
          <a:ext cx="0" cy="0"/>
          <a:chOff x="0" y="0"/>
          <a:chExt cx="0" cy="0"/>
        </a:xfrm>
      </p:grpSpPr>
      <p:sp>
        <p:nvSpPr>
          <p:cNvPr id="66" name="Google Shape;6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7" name="Google Shape;67;p16"/>
          <p:cNvSpPr/>
          <p:nvPr/>
        </p:nvSpPr>
        <p:spPr>
          <a:xfrm>
            <a:off x="0" y="329125"/>
            <a:ext cx="69300" cy="4485300"/>
          </a:xfrm>
          <a:prstGeom prst="rect">
            <a:avLst/>
          </a:prstGeom>
          <a:solidFill>
            <a:srgbClr val="34A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16"/>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5"/>
        <p:cNvGrpSpPr/>
        <p:nvPr/>
      </p:nvGrpSpPr>
      <p:grpSpPr>
        <a:xfrm>
          <a:off x="0" y="0"/>
          <a:ext cx="0" cy="0"/>
          <a:chOff x="0" y="0"/>
          <a:chExt cx="0" cy="0"/>
        </a:xfrm>
      </p:grpSpPr>
      <p:sp>
        <p:nvSpPr>
          <p:cNvPr id="86" name="Google Shape;86;p2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7" name="Google Shape;87;p2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4" name="Google Shape;94;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5"/>
        <p:cNvGrpSpPr/>
        <p:nvPr/>
      </p:nvGrpSpPr>
      <p:grpSpPr>
        <a:xfrm>
          <a:off x="0" y="0"/>
          <a:ext cx="0" cy="0"/>
          <a:chOff x="0" y="0"/>
          <a:chExt cx="0" cy="0"/>
        </a:xfrm>
      </p:grpSpPr>
      <p:sp>
        <p:nvSpPr>
          <p:cNvPr id="96" name="Google Shape;9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7" name="Google Shape;97;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8" name="Google Shape;98;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9" name="Google Shape;99;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3"/>
        <p:cNvGrpSpPr/>
        <p:nvPr/>
      </p:nvGrpSpPr>
      <p:grpSpPr>
        <a:xfrm>
          <a:off x="0" y="0"/>
          <a:ext cx="0" cy="0"/>
          <a:chOff x="0" y="0"/>
          <a:chExt cx="0" cy="0"/>
        </a:xfrm>
      </p:grpSpPr>
      <p:sp>
        <p:nvSpPr>
          <p:cNvPr id="104" name="Google Shape;104;p2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5" name="Google Shape;105;p2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6" name="Google Shape;106;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7"/>
        <p:cNvGrpSpPr/>
        <p:nvPr/>
      </p:nvGrpSpPr>
      <p:grpSpPr>
        <a:xfrm>
          <a:off x="0" y="0"/>
          <a:ext cx="0" cy="0"/>
          <a:chOff x="0" y="0"/>
          <a:chExt cx="0" cy="0"/>
        </a:xfrm>
      </p:grpSpPr>
      <p:sp>
        <p:nvSpPr>
          <p:cNvPr id="108" name="Google Shape;108;p2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9" name="Google Shape;109;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0"/>
        <p:cNvGrpSpPr/>
        <p:nvPr/>
      </p:nvGrpSpPr>
      <p:grpSpPr>
        <a:xfrm>
          <a:off x="0" y="0"/>
          <a:ext cx="0" cy="0"/>
          <a:chOff x="0" y="0"/>
          <a:chExt cx="0" cy="0"/>
        </a:xfrm>
      </p:grpSpPr>
      <p:sp>
        <p:nvSpPr>
          <p:cNvPr id="111" name="Google Shape;111;p2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3" name="Google Shape;113;p2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4" name="Google Shape;114;p2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15" name="Google Shape;115;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6"/>
        <p:cNvGrpSpPr/>
        <p:nvPr/>
      </p:nvGrpSpPr>
      <p:grpSpPr>
        <a:xfrm>
          <a:off x="0" y="0"/>
          <a:ext cx="0" cy="0"/>
          <a:chOff x="0" y="0"/>
          <a:chExt cx="0" cy="0"/>
        </a:xfrm>
      </p:grpSpPr>
      <p:sp>
        <p:nvSpPr>
          <p:cNvPr id="117" name="Google Shape;117;p2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18" name="Google Shape;118;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9"/>
        <p:cNvGrpSpPr/>
        <p:nvPr/>
      </p:nvGrpSpPr>
      <p:grpSpPr>
        <a:xfrm>
          <a:off x="0" y="0"/>
          <a:ext cx="0" cy="0"/>
          <a:chOff x="0" y="0"/>
          <a:chExt cx="0" cy="0"/>
        </a:xfrm>
      </p:grpSpPr>
      <p:sp>
        <p:nvSpPr>
          <p:cNvPr id="120" name="Google Shape;120;p3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1" name="Google Shape;121;p30"/>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22" name="Google Shape;12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ue" type="blank">
  <p:cSld name="BLANK">
    <p:spTree>
      <p:nvGrpSpPr>
        <p:cNvPr id="1" name="Shape 123"/>
        <p:cNvGrpSpPr/>
        <p:nvPr/>
      </p:nvGrpSpPr>
      <p:grpSpPr>
        <a:xfrm>
          <a:off x="0" y="0"/>
          <a:ext cx="0" cy="0"/>
          <a:chOff x="0" y="0"/>
          <a:chExt cx="0" cy="0"/>
        </a:xfrm>
      </p:grpSpPr>
      <p:sp>
        <p:nvSpPr>
          <p:cNvPr id="124" name="Google Shape;124;p31"/>
          <p:cNvSpPr/>
          <p:nvPr/>
        </p:nvSpPr>
        <p:spPr>
          <a:xfrm>
            <a:off x="0" y="329125"/>
            <a:ext cx="69300" cy="753000"/>
          </a:xfrm>
          <a:prstGeom prst="rect">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5" name="Google Shape;125;p31"/>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Red">
  <p:cSld name="BLANK_1">
    <p:spTree>
      <p:nvGrpSpPr>
        <p:cNvPr id="1" name="Shape 126"/>
        <p:cNvGrpSpPr/>
        <p:nvPr/>
      </p:nvGrpSpPr>
      <p:grpSpPr>
        <a:xfrm>
          <a:off x="0" y="0"/>
          <a:ext cx="0" cy="0"/>
          <a:chOff x="0" y="0"/>
          <a:chExt cx="0" cy="0"/>
        </a:xfrm>
      </p:grpSpPr>
      <p:sp>
        <p:nvSpPr>
          <p:cNvPr id="127" name="Google Shape;127;p32"/>
          <p:cNvSpPr/>
          <p:nvPr/>
        </p:nvSpPr>
        <p:spPr>
          <a:xfrm>
            <a:off x="0" y="329125"/>
            <a:ext cx="69300" cy="753000"/>
          </a:xfrm>
          <a:prstGeom prst="rect">
            <a:avLst/>
          </a:prstGeom>
          <a:solidFill>
            <a:srgbClr val="EA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32"/>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Red 2">
  <p:cSld name="BLANK_1_2">
    <p:spTree>
      <p:nvGrpSpPr>
        <p:cNvPr id="1" name="Shape 129"/>
        <p:cNvGrpSpPr/>
        <p:nvPr/>
      </p:nvGrpSpPr>
      <p:grpSpPr>
        <a:xfrm>
          <a:off x="0" y="0"/>
          <a:ext cx="0" cy="0"/>
          <a:chOff x="0" y="0"/>
          <a:chExt cx="0" cy="0"/>
        </a:xfrm>
      </p:grpSpPr>
      <p:sp>
        <p:nvSpPr>
          <p:cNvPr id="130" name="Google Shape;130;p33"/>
          <p:cNvSpPr/>
          <p:nvPr/>
        </p:nvSpPr>
        <p:spPr>
          <a:xfrm>
            <a:off x="0" y="329125"/>
            <a:ext cx="69300" cy="4485300"/>
          </a:xfrm>
          <a:prstGeom prst="rect">
            <a:avLst/>
          </a:prstGeom>
          <a:solidFill>
            <a:srgbClr val="EA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 name="Google Shape;131;p33"/>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Yellow 2">
  <p:cSld name="BLANK_1_2_1">
    <p:spTree>
      <p:nvGrpSpPr>
        <p:cNvPr id="1" name="Shape 132"/>
        <p:cNvGrpSpPr/>
        <p:nvPr/>
      </p:nvGrpSpPr>
      <p:grpSpPr>
        <a:xfrm>
          <a:off x="0" y="0"/>
          <a:ext cx="0" cy="0"/>
          <a:chOff x="0" y="0"/>
          <a:chExt cx="0" cy="0"/>
        </a:xfrm>
      </p:grpSpPr>
      <p:sp>
        <p:nvSpPr>
          <p:cNvPr id="133" name="Google Shape;133;p34"/>
          <p:cNvSpPr/>
          <p:nvPr/>
        </p:nvSpPr>
        <p:spPr>
          <a:xfrm>
            <a:off x="0" y="329125"/>
            <a:ext cx="69300" cy="4485300"/>
          </a:xfrm>
          <a:prstGeom prst="rect">
            <a:avLst/>
          </a:prstGeom>
          <a:solidFill>
            <a:srgbClr val="FBB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34"/>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Green 2">
  <p:cSld name="BLANK_1_2_1_1">
    <p:spTree>
      <p:nvGrpSpPr>
        <p:cNvPr id="1" name="Shape 135"/>
        <p:cNvGrpSpPr/>
        <p:nvPr/>
      </p:nvGrpSpPr>
      <p:grpSpPr>
        <a:xfrm>
          <a:off x="0" y="0"/>
          <a:ext cx="0" cy="0"/>
          <a:chOff x="0" y="0"/>
          <a:chExt cx="0" cy="0"/>
        </a:xfrm>
      </p:grpSpPr>
      <p:sp>
        <p:nvSpPr>
          <p:cNvPr id="136" name="Google Shape;136;p35"/>
          <p:cNvSpPr/>
          <p:nvPr/>
        </p:nvSpPr>
        <p:spPr>
          <a:xfrm>
            <a:off x="0" y="329125"/>
            <a:ext cx="69300" cy="4485300"/>
          </a:xfrm>
          <a:prstGeom prst="rect">
            <a:avLst/>
          </a:prstGeom>
          <a:solidFill>
            <a:srgbClr val="34A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 name="Google Shape;137;p35"/>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Yellow">
  <p:cSld name="BLANK_1_1">
    <p:spTree>
      <p:nvGrpSpPr>
        <p:cNvPr id="1" name="Shape 138"/>
        <p:cNvGrpSpPr/>
        <p:nvPr/>
      </p:nvGrpSpPr>
      <p:grpSpPr>
        <a:xfrm>
          <a:off x="0" y="0"/>
          <a:ext cx="0" cy="0"/>
          <a:chOff x="0" y="0"/>
          <a:chExt cx="0" cy="0"/>
        </a:xfrm>
      </p:grpSpPr>
      <p:sp>
        <p:nvSpPr>
          <p:cNvPr id="139" name="Google Shape;139;p36"/>
          <p:cNvSpPr/>
          <p:nvPr/>
        </p:nvSpPr>
        <p:spPr>
          <a:xfrm>
            <a:off x="0" y="329125"/>
            <a:ext cx="69300" cy="753000"/>
          </a:xfrm>
          <a:prstGeom prst="rect">
            <a:avLst/>
          </a:prstGeom>
          <a:solidFill>
            <a:srgbClr val="F2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 name="Google Shape;140;p36"/>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Green">
  <p:cSld name="BLANK_1_1_1">
    <p:spTree>
      <p:nvGrpSpPr>
        <p:cNvPr id="1" name="Shape 141"/>
        <p:cNvGrpSpPr/>
        <p:nvPr/>
      </p:nvGrpSpPr>
      <p:grpSpPr>
        <a:xfrm>
          <a:off x="0" y="0"/>
          <a:ext cx="0" cy="0"/>
          <a:chOff x="0" y="0"/>
          <a:chExt cx="0" cy="0"/>
        </a:xfrm>
      </p:grpSpPr>
      <p:sp>
        <p:nvSpPr>
          <p:cNvPr id="142" name="Google Shape;142;p37"/>
          <p:cNvSpPr/>
          <p:nvPr/>
        </p:nvSpPr>
        <p:spPr>
          <a:xfrm>
            <a:off x="0" y="329125"/>
            <a:ext cx="69300" cy="753000"/>
          </a:xfrm>
          <a:prstGeom prst="rect">
            <a:avLst/>
          </a:prstGeom>
          <a:solidFill>
            <a:srgbClr val="34A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 name="Google Shape;143;p37"/>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Gray">
  <p:cSld name="BLANK_1_1_1_1">
    <p:spTree>
      <p:nvGrpSpPr>
        <p:cNvPr id="1" name="Shape 144"/>
        <p:cNvGrpSpPr/>
        <p:nvPr/>
      </p:nvGrpSpPr>
      <p:grpSpPr>
        <a:xfrm>
          <a:off x="0" y="0"/>
          <a:ext cx="0" cy="0"/>
          <a:chOff x="0" y="0"/>
          <a:chExt cx="0" cy="0"/>
        </a:xfrm>
      </p:grpSpPr>
      <p:sp>
        <p:nvSpPr>
          <p:cNvPr id="145" name="Google Shape;145;p38"/>
          <p:cNvSpPr/>
          <p:nvPr/>
        </p:nvSpPr>
        <p:spPr>
          <a:xfrm>
            <a:off x="0" y="329125"/>
            <a:ext cx="69300" cy="753000"/>
          </a:xfrm>
          <a:prstGeom prst="rect">
            <a:avLst/>
          </a:pr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 name="Google Shape;146;p38"/>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47"/>
        <p:cNvGrpSpPr/>
        <p:nvPr/>
      </p:nvGrpSpPr>
      <p:grpSpPr>
        <a:xfrm>
          <a:off x="0" y="0"/>
          <a:ext cx="0" cy="0"/>
          <a:chOff x="0" y="0"/>
          <a:chExt cx="0" cy="0"/>
        </a:xfrm>
      </p:grpSpPr>
      <p:pic>
        <p:nvPicPr>
          <p:cNvPr id="148" name="Google Shape;148;p39"/>
          <p:cNvPicPr preferRelativeResize="0"/>
          <p:nvPr/>
        </p:nvPicPr>
        <p:blipFill>
          <a:blip r:embed="rId2">
            <a:alphaModFix/>
          </a:blip>
          <a:stretch>
            <a:fillRect/>
          </a:stretch>
        </p:blipFill>
        <p:spPr>
          <a:xfrm>
            <a:off x="8421700" y="4841325"/>
            <a:ext cx="464875" cy="1566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r>
              <a:rPr lang="en-US"/>
              <a:t>Click to edit Master text styles</a:t>
            </a: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r>
              <a:rPr lang="en-US"/>
              <a:t>Click to edit Master text styles</a:t>
            </a: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r>
              <a:rPr lang="en-US"/>
              <a:t>Click to edit Master text styles</a:t>
            </a: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a:t>Click to edit Master title style</a:t>
            </a:r>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pPr lvl="0"/>
            <a:r>
              <a:rPr lang="en-US"/>
              <a:t>Click to edit Master text styles</a:t>
            </a: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image" Target="../media/image3.pn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3" name="Google Shape;83;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pic>
        <p:nvPicPr>
          <p:cNvPr id="84" name="Google Shape;84;p20"/>
          <p:cNvPicPr preferRelativeResize="0"/>
          <p:nvPr/>
        </p:nvPicPr>
        <p:blipFill>
          <a:blip r:embed="rId21">
            <a:alphaModFix/>
          </a:blip>
          <a:stretch>
            <a:fillRect/>
          </a:stretch>
        </p:blipFill>
        <p:spPr>
          <a:xfrm>
            <a:off x="8421698" y="4841325"/>
            <a:ext cx="464876" cy="15299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pinterest.com/" TargetMode="External"/><Relationship Id="rId3" Type="http://schemas.openxmlformats.org/officeDocument/2006/relationships/hyperlink" Target="https://docs.google.com/spreadsheets/d/1hADQvjkqmUwFkI5I4Q_sTtRXb-L-CBVDsU0GWQqsnnc/edit?usp=sharing" TargetMode="External"/><Relationship Id="rId7" Type="http://schemas.openxmlformats.org/officeDocument/2006/relationships/hyperlink" Target="https://www.flowerarchitect.com/en"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flowerstore.ph/" TargetMode="External"/><Relationship Id="rId5" Type="http://schemas.openxmlformats.org/officeDocument/2006/relationships/hyperlink" Target="http://flowerstore.ph/" TargetMode="External"/><Relationship Id="rId4" Type="http://schemas.openxmlformats.org/officeDocument/2006/relationships/hyperlink" Target="https://myglobalflower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285F4"/>
        </a:solidFill>
        <a:effectLst/>
      </p:bgPr>
    </p:bg>
    <p:spTree>
      <p:nvGrpSpPr>
        <p:cNvPr id="1" name="Shape 152"/>
        <p:cNvGrpSpPr/>
        <p:nvPr/>
      </p:nvGrpSpPr>
      <p:grpSpPr>
        <a:xfrm>
          <a:off x="0" y="0"/>
          <a:ext cx="0" cy="0"/>
          <a:chOff x="0" y="0"/>
          <a:chExt cx="0" cy="0"/>
        </a:xfrm>
      </p:grpSpPr>
      <p:sp>
        <p:nvSpPr>
          <p:cNvPr id="153" name="Google Shape;153;p40"/>
          <p:cNvSpPr txBox="1"/>
          <p:nvPr/>
        </p:nvSpPr>
        <p:spPr>
          <a:xfrm>
            <a:off x="517674" y="1819738"/>
            <a:ext cx="8626326" cy="738633"/>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3600" dirty="0">
                <a:solidFill>
                  <a:srgbClr val="FFFFFF"/>
                </a:solidFill>
                <a:latin typeface="Open Sans SemiBold"/>
                <a:ea typeface="Open Sans SemiBold"/>
                <a:cs typeface="Open Sans SemiBold"/>
                <a:sym typeface="Open Sans SemiBold"/>
              </a:rPr>
              <a:t>FactorFlowers: Boquet Preview App</a:t>
            </a:r>
            <a:endParaRPr sz="3600" dirty="0">
              <a:solidFill>
                <a:srgbClr val="FFFFFF"/>
              </a:solidFill>
              <a:latin typeface="Open Sans SemiBold"/>
              <a:ea typeface="Open Sans SemiBold"/>
              <a:cs typeface="Open Sans SemiBold"/>
              <a:sym typeface="Open Sans SemiBold"/>
            </a:endParaRPr>
          </a:p>
        </p:txBody>
      </p:sp>
      <p:sp>
        <p:nvSpPr>
          <p:cNvPr id="154" name="Google Shape;154;p40"/>
          <p:cNvSpPr txBox="1"/>
          <p:nvPr/>
        </p:nvSpPr>
        <p:spPr>
          <a:xfrm>
            <a:off x="517675" y="2769663"/>
            <a:ext cx="4931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dirty="0">
                <a:solidFill>
                  <a:srgbClr val="FFFFFF"/>
                </a:solidFill>
                <a:latin typeface="Open Sans"/>
                <a:ea typeface="Open Sans"/>
                <a:cs typeface="Open Sans"/>
                <a:sym typeface="Open Sans"/>
              </a:rPr>
              <a:t>Spa Mahapiyasilp</a:t>
            </a:r>
            <a:endParaRPr sz="2400" dirty="0">
              <a:solidFill>
                <a:srgbClr val="FFFFFF"/>
              </a:solidFill>
              <a:latin typeface="Open Sans"/>
              <a:ea typeface="Open Sans"/>
              <a:cs typeface="Open Sans"/>
              <a:sym typeface="Open Sans"/>
            </a:endParaRPr>
          </a:p>
        </p:txBody>
      </p:sp>
      <p:cxnSp>
        <p:nvCxnSpPr>
          <p:cNvPr id="155" name="Google Shape;155;p40"/>
          <p:cNvCxnSpPr/>
          <p:nvPr/>
        </p:nvCxnSpPr>
        <p:spPr>
          <a:xfrm rot="10800000">
            <a:off x="517650" y="2670825"/>
            <a:ext cx="5808000" cy="0"/>
          </a:xfrm>
          <a:prstGeom prst="straightConnector1">
            <a:avLst/>
          </a:prstGeom>
          <a:noFill/>
          <a:ln w="19050" cap="flat" cmpd="sng">
            <a:solidFill>
              <a:srgbClr val="FFFFFF"/>
            </a:solidFill>
            <a:prstDash val="solid"/>
            <a:round/>
            <a:headEnd type="none" w="med" len="med"/>
            <a:tailEnd type="none" w="med" len="med"/>
          </a:ln>
        </p:spPr>
      </p:cxnSp>
      <p:pic>
        <p:nvPicPr>
          <p:cNvPr id="156" name="Google Shape;156;p40"/>
          <p:cNvPicPr preferRelativeResize="0"/>
          <p:nvPr/>
        </p:nvPicPr>
        <p:blipFill>
          <a:blip r:embed="rId3">
            <a:alphaModFix/>
          </a:blip>
          <a:stretch>
            <a:fillRect/>
          </a:stretch>
        </p:blipFill>
        <p:spPr>
          <a:xfrm>
            <a:off x="8421700" y="4841325"/>
            <a:ext cx="464875" cy="156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A9EAFCBB-E6E2-132A-7BAB-089D2A5AA994}"/>
            </a:ext>
          </a:extLst>
        </p:cNvPr>
        <p:cNvGrpSpPr/>
        <p:nvPr/>
      </p:nvGrpSpPr>
      <p:grpSpPr>
        <a:xfrm>
          <a:off x="0" y="0"/>
          <a:ext cx="0" cy="0"/>
          <a:chOff x="0" y="0"/>
          <a:chExt cx="0" cy="0"/>
        </a:xfrm>
      </p:grpSpPr>
      <p:sp>
        <p:nvSpPr>
          <p:cNvPr id="237" name="Google Shape;237;p48">
            <a:extLst>
              <a:ext uri="{FF2B5EF4-FFF2-40B4-BE49-F238E27FC236}">
                <a16:creationId xmlns:a16="http://schemas.microsoft.com/office/drawing/2014/main" id="{A252A8C6-3D60-F340-C943-BDFC6D7AC82F}"/>
              </a:ext>
            </a:extLst>
          </p:cNvPr>
          <p:cNvSpPr txBox="1"/>
          <p:nvPr/>
        </p:nvSpPr>
        <p:spPr>
          <a:xfrm>
            <a:off x="517675" y="524350"/>
            <a:ext cx="61086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dirty="0">
                <a:solidFill>
                  <a:srgbClr val="5F6368"/>
                </a:solidFill>
                <a:latin typeface="Open Sans"/>
                <a:ea typeface="Open Sans"/>
                <a:cs typeface="Open Sans"/>
                <a:sym typeface="Open Sans"/>
              </a:rPr>
              <a:t>Competitive audit</a:t>
            </a:r>
            <a:endParaRPr sz="2400" dirty="0">
              <a:solidFill>
                <a:srgbClr val="5F6368"/>
              </a:solidFill>
              <a:latin typeface="Open Sans"/>
              <a:ea typeface="Open Sans"/>
              <a:cs typeface="Open Sans"/>
              <a:sym typeface="Open Sans"/>
            </a:endParaRPr>
          </a:p>
        </p:txBody>
      </p:sp>
      <p:sp>
        <p:nvSpPr>
          <p:cNvPr id="239" name="Google Shape;239;p48">
            <a:extLst>
              <a:ext uri="{FF2B5EF4-FFF2-40B4-BE49-F238E27FC236}">
                <a16:creationId xmlns:a16="http://schemas.microsoft.com/office/drawing/2014/main" id="{F427BAD6-2BDA-22A1-B6A4-37CC3E32C886}"/>
              </a:ext>
            </a:extLst>
          </p:cNvPr>
          <p:cNvSpPr txBox="1"/>
          <p:nvPr/>
        </p:nvSpPr>
        <p:spPr>
          <a:xfrm>
            <a:off x="517675" y="1522550"/>
            <a:ext cx="2421300" cy="830966"/>
          </a:xfrm>
          <a:prstGeom prst="rect">
            <a:avLst/>
          </a:prstGeom>
          <a:noFill/>
          <a:ln>
            <a:noFill/>
          </a:ln>
        </p:spPr>
        <p:txBody>
          <a:bodyPr spcFirstLastPara="1" wrap="square" lIns="0" tIns="91425" rIns="91425" bIns="91425" anchor="t" anchorCtr="0">
            <a:spAutoFit/>
          </a:bodyPr>
          <a:lstStyle/>
          <a:p>
            <a:pPr lvl="0">
              <a:lnSpc>
                <a:spcPct val="150000"/>
              </a:lnSpc>
              <a:buClr>
                <a:schemeClr val="dk1"/>
              </a:buClr>
              <a:buSzPts val="1100"/>
            </a:pPr>
            <a:r>
              <a:rPr lang="en-US" dirty="0">
                <a:solidFill>
                  <a:srgbClr val="5F6368"/>
                </a:solidFill>
                <a:latin typeface="Open Sans"/>
                <a:ea typeface="Open Sans"/>
                <a:cs typeface="Open Sans"/>
              </a:rPr>
              <a:t>View full competitive audit </a:t>
            </a:r>
            <a:r>
              <a:rPr lang="en-US" dirty="0">
                <a:solidFill>
                  <a:srgbClr val="5F6368"/>
                </a:solidFill>
                <a:latin typeface="Open Sans"/>
                <a:ea typeface="Open Sans"/>
                <a:cs typeface="Open Sans"/>
                <a:hlinkClick r:id="rId3"/>
              </a:rPr>
              <a:t>here</a:t>
            </a:r>
            <a:r>
              <a:rPr lang="en-US" dirty="0">
                <a:solidFill>
                  <a:srgbClr val="5F6368"/>
                </a:solidFill>
                <a:latin typeface="Open Sans"/>
                <a:ea typeface="Open Sans"/>
                <a:cs typeface="Open Sans"/>
              </a:rPr>
              <a:t>.</a:t>
            </a:r>
            <a:endParaRPr dirty="0"/>
          </a:p>
        </p:txBody>
      </p:sp>
      <p:graphicFrame>
        <p:nvGraphicFramePr>
          <p:cNvPr id="9" name="Table 8">
            <a:extLst>
              <a:ext uri="{FF2B5EF4-FFF2-40B4-BE49-F238E27FC236}">
                <a16:creationId xmlns:a16="http://schemas.microsoft.com/office/drawing/2014/main" id="{98FA49C7-5E3E-4F56-6A53-880B45307982}"/>
              </a:ext>
            </a:extLst>
          </p:cNvPr>
          <p:cNvGraphicFramePr>
            <a:graphicFrameLocks noGrp="1"/>
          </p:cNvGraphicFramePr>
          <p:nvPr>
            <p:extLst>
              <p:ext uri="{D42A27DB-BD31-4B8C-83A1-F6EECF244321}">
                <p14:modId xmlns:p14="http://schemas.microsoft.com/office/powerpoint/2010/main" val="3705432718"/>
              </p:ext>
            </p:extLst>
          </p:nvPr>
        </p:nvGraphicFramePr>
        <p:xfrm>
          <a:off x="3081225" y="1078450"/>
          <a:ext cx="5763318" cy="3616218"/>
        </p:xfrm>
        <a:graphic>
          <a:graphicData uri="http://schemas.openxmlformats.org/drawingml/2006/table">
            <a:tbl>
              <a:tblPr/>
              <a:tblGrid>
                <a:gridCol w="248596">
                  <a:extLst>
                    <a:ext uri="{9D8B030D-6E8A-4147-A177-3AD203B41FA5}">
                      <a16:colId xmlns:a16="http://schemas.microsoft.com/office/drawing/2014/main" val="1424316792"/>
                    </a:ext>
                  </a:extLst>
                </a:gridCol>
                <a:gridCol w="176518">
                  <a:extLst>
                    <a:ext uri="{9D8B030D-6E8A-4147-A177-3AD203B41FA5}">
                      <a16:colId xmlns:a16="http://schemas.microsoft.com/office/drawing/2014/main" val="18408782"/>
                    </a:ext>
                  </a:extLst>
                </a:gridCol>
                <a:gridCol w="186814">
                  <a:extLst>
                    <a:ext uri="{9D8B030D-6E8A-4147-A177-3AD203B41FA5}">
                      <a16:colId xmlns:a16="http://schemas.microsoft.com/office/drawing/2014/main" val="2889052595"/>
                    </a:ext>
                  </a:extLst>
                </a:gridCol>
                <a:gridCol w="263306">
                  <a:extLst>
                    <a:ext uri="{9D8B030D-6E8A-4147-A177-3AD203B41FA5}">
                      <a16:colId xmlns:a16="http://schemas.microsoft.com/office/drawing/2014/main" val="2863082292"/>
                    </a:ext>
                  </a:extLst>
                </a:gridCol>
                <a:gridCol w="100026">
                  <a:extLst>
                    <a:ext uri="{9D8B030D-6E8A-4147-A177-3AD203B41FA5}">
                      <a16:colId xmlns:a16="http://schemas.microsoft.com/office/drawing/2014/main" val="3179914378"/>
                    </a:ext>
                  </a:extLst>
                </a:gridCol>
                <a:gridCol w="310378">
                  <a:extLst>
                    <a:ext uri="{9D8B030D-6E8A-4147-A177-3AD203B41FA5}">
                      <a16:colId xmlns:a16="http://schemas.microsoft.com/office/drawing/2014/main" val="666447696"/>
                    </a:ext>
                  </a:extLst>
                </a:gridCol>
                <a:gridCol w="179460">
                  <a:extLst>
                    <a:ext uri="{9D8B030D-6E8A-4147-A177-3AD203B41FA5}">
                      <a16:colId xmlns:a16="http://schemas.microsoft.com/office/drawing/2014/main" val="2926046428"/>
                    </a:ext>
                  </a:extLst>
                </a:gridCol>
                <a:gridCol w="189756">
                  <a:extLst>
                    <a:ext uri="{9D8B030D-6E8A-4147-A177-3AD203B41FA5}">
                      <a16:colId xmlns:a16="http://schemas.microsoft.com/office/drawing/2014/main" val="2945657201"/>
                    </a:ext>
                  </a:extLst>
                </a:gridCol>
                <a:gridCol w="322146">
                  <a:extLst>
                    <a:ext uri="{9D8B030D-6E8A-4147-A177-3AD203B41FA5}">
                      <a16:colId xmlns:a16="http://schemas.microsoft.com/office/drawing/2014/main" val="3178583708"/>
                    </a:ext>
                  </a:extLst>
                </a:gridCol>
                <a:gridCol w="420702">
                  <a:extLst>
                    <a:ext uri="{9D8B030D-6E8A-4147-A177-3AD203B41FA5}">
                      <a16:colId xmlns:a16="http://schemas.microsoft.com/office/drawing/2014/main" val="2252237895"/>
                    </a:ext>
                  </a:extLst>
                </a:gridCol>
                <a:gridCol w="420702">
                  <a:extLst>
                    <a:ext uri="{9D8B030D-6E8A-4147-A177-3AD203B41FA5}">
                      <a16:colId xmlns:a16="http://schemas.microsoft.com/office/drawing/2014/main" val="2873636150"/>
                    </a:ext>
                  </a:extLst>
                </a:gridCol>
                <a:gridCol w="420702">
                  <a:extLst>
                    <a:ext uri="{9D8B030D-6E8A-4147-A177-3AD203B41FA5}">
                      <a16:colId xmlns:a16="http://schemas.microsoft.com/office/drawing/2014/main" val="1625031584"/>
                    </a:ext>
                  </a:extLst>
                </a:gridCol>
                <a:gridCol w="420702">
                  <a:extLst>
                    <a:ext uri="{9D8B030D-6E8A-4147-A177-3AD203B41FA5}">
                      <a16:colId xmlns:a16="http://schemas.microsoft.com/office/drawing/2014/main" val="919306738"/>
                    </a:ext>
                  </a:extLst>
                </a:gridCol>
                <a:gridCol w="420702">
                  <a:extLst>
                    <a:ext uri="{9D8B030D-6E8A-4147-A177-3AD203B41FA5}">
                      <a16:colId xmlns:a16="http://schemas.microsoft.com/office/drawing/2014/main" val="1761185688"/>
                    </a:ext>
                  </a:extLst>
                </a:gridCol>
                <a:gridCol w="420702">
                  <a:extLst>
                    <a:ext uri="{9D8B030D-6E8A-4147-A177-3AD203B41FA5}">
                      <a16:colId xmlns:a16="http://schemas.microsoft.com/office/drawing/2014/main" val="4149197004"/>
                    </a:ext>
                  </a:extLst>
                </a:gridCol>
                <a:gridCol w="420702">
                  <a:extLst>
                    <a:ext uri="{9D8B030D-6E8A-4147-A177-3AD203B41FA5}">
                      <a16:colId xmlns:a16="http://schemas.microsoft.com/office/drawing/2014/main" val="1272261576"/>
                    </a:ext>
                  </a:extLst>
                </a:gridCol>
                <a:gridCol w="420702">
                  <a:extLst>
                    <a:ext uri="{9D8B030D-6E8A-4147-A177-3AD203B41FA5}">
                      <a16:colId xmlns:a16="http://schemas.microsoft.com/office/drawing/2014/main" val="976755125"/>
                    </a:ext>
                  </a:extLst>
                </a:gridCol>
                <a:gridCol w="420702">
                  <a:extLst>
                    <a:ext uri="{9D8B030D-6E8A-4147-A177-3AD203B41FA5}">
                      <a16:colId xmlns:a16="http://schemas.microsoft.com/office/drawing/2014/main" val="2212872750"/>
                    </a:ext>
                  </a:extLst>
                </a:gridCol>
              </a:tblGrid>
              <a:tr h="158166">
                <a:tc>
                  <a:txBody>
                    <a:bodyPr/>
                    <a:lstStyle/>
                    <a:p>
                      <a:pPr rtl="0" fontAlgn="b">
                        <a:buNone/>
                      </a:pPr>
                      <a:r>
                        <a:rPr lang="en-US" sz="300" b="1">
                          <a:effectLst/>
                          <a:latin typeface="Google Sans" panose="020B0604020202020204" charset="0"/>
                        </a:rPr>
                        <a:t>Competitive audit</a:t>
                      </a:r>
                      <a:br>
                        <a:rPr lang="en-US" sz="300" b="1">
                          <a:effectLst/>
                          <a:latin typeface="Google Sans" panose="020B0604020202020204" charset="0"/>
                        </a:rPr>
                      </a:br>
                      <a:endParaRPr lang="en-US" sz="300" b="1">
                        <a:effectLst/>
                        <a:latin typeface="Google Sans" panose="020B0604020202020204" charset="0"/>
                      </a:endParaRPr>
                    </a:p>
                  </a:txBody>
                  <a:tcPr marL="3807" marR="3807" marT="2538" marB="2538" anchor="b">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noFill/>
                  </a:tcPr>
                </a:tc>
                <a:tc gridSpan="17">
                  <a:txBody>
                    <a:bodyPr/>
                    <a:lstStyle/>
                    <a:p>
                      <a:pPr rtl="0" fontAlgn="b">
                        <a:buNone/>
                      </a:pPr>
                      <a:r>
                        <a:rPr lang="en-US" sz="300" b="0" dirty="0">
                          <a:effectLst/>
                          <a:latin typeface="Google Sans" panose="020B0604020202020204" charset="0"/>
                        </a:rPr>
                        <a:t>Compare the bouquet viewing experience of each competitor's app.</a:t>
                      </a:r>
                    </a:p>
                  </a:txBody>
                  <a:tcPr marL="3807" marR="3807" marT="2538" marB="2538" anchor="b">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4252879"/>
                  </a:ext>
                </a:extLst>
              </a:tr>
              <a:tr h="107213">
                <a:tc>
                  <a:txBody>
                    <a:bodyPr/>
                    <a:lstStyle/>
                    <a:p>
                      <a:pPr rtl="0" fontAlgn="b">
                        <a:buNone/>
                      </a:pPr>
                      <a:r>
                        <a:rPr lang="en-US" sz="300" b="1">
                          <a:effectLst/>
                          <a:latin typeface="Google Sans" panose="020B0604020202020204" charset="0"/>
                        </a:rPr>
                        <a:t>Notes</a:t>
                      </a:r>
                    </a:p>
                  </a:txBody>
                  <a:tcPr marL="3807" marR="3807" marT="2538" marB="2538" anchor="b">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noFill/>
                  </a:tcPr>
                </a:tc>
                <a:tc gridSpan="17">
                  <a:txBody>
                    <a:bodyPr/>
                    <a:lstStyle/>
                    <a:p>
                      <a:pPr rtl="0" fontAlgn="b">
                        <a:buNone/>
                      </a:pPr>
                      <a:r>
                        <a:rPr lang="en-US" sz="300" b="0" dirty="0">
                          <a:effectLst/>
                          <a:latin typeface="Google Sans" panose="020B0604020202020204" charset="0"/>
                        </a:rPr>
                        <a:t>1. At the time of this audit, no direct competitors were identified that offered both bouquet previewing and end-to-end ordering. As such, this audit focuses on indirect competitors, either with static images or no ordering features.</a:t>
                      </a:r>
                      <a:br>
                        <a:rPr lang="en-US" sz="300" b="0" dirty="0">
                          <a:effectLst/>
                          <a:latin typeface="Google Sans" panose="020B0604020202020204" charset="0"/>
                        </a:rPr>
                      </a:br>
                      <a:r>
                        <a:rPr lang="en-US" sz="300" b="0" dirty="0">
                          <a:effectLst/>
                          <a:latin typeface="Google Sans" panose="020B0604020202020204" charset="0"/>
                        </a:rPr>
                        <a:t>2. This audit focuses slightly more on the mobile app experience than the desktop website experience.</a:t>
                      </a:r>
                    </a:p>
                  </a:txBody>
                  <a:tcPr marL="3807" marR="3807" marT="2538" marB="2538" anchor="b">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3298781"/>
                  </a:ext>
                </a:extLst>
              </a:tr>
              <a:tr h="132783">
                <a:tc rowSpan="3">
                  <a:txBody>
                    <a:bodyPr/>
                    <a:lstStyle/>
                    <a:p>
                      <a:pPr rtl="0" fontAlgn="ctr">
                        <a:buNone/>
                      </a:pPr>
                      <a:endParaRPr lang="en-US" sz="400">
                        <a:effectLst/>
                      </a:endParaRP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FFFF"/>
                    </a:solidFill>
                  </a:tcPr>
                </a:tc>
                <a:tc rowSpan="2" gridSpan="8">
                  <a:txBody>
                    <a:bodyPr/>
                    <a:lstStyle/>
                    <a:p>
                      <a:pPr algn="ctr" rtl="0" fontAlgn="ctr">
                        <a:buNone/>
                      </a:pPr>
                      <a:r>
                        <a:rPr lang="en-US" sz="400" b="1" dirty="0">
                          <a:effectLst/>
                          <a:latin typeface="Google Sans" panose="020B0604020202020204" charset="0"/>
                        </a:rPr>
                        <a:t>General information</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FEFE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9">
                  <a:txBody>
                    <a:bodyPr/>
                    <a:lstStyle/>
                    <a:p>
                      <a:pPr algn="ctr" rtl="0" fontAlgn="b">
                        <a:buNone/>
                      </a:pPr>
                      <a:r>
                        <a:rPr lang="en-US" sz="400" b="1">
                          <a:effectLst/>
                          <a:latin typeface="Google Sans" panose="020B0604020202020204" charset="0"/>
                        </a:rPr>
                        <a:t>UX</a:t>
                      </a:r>
                      <a:br>
                        <a:rPr lang="en-US" sz="400" b="1">
                          <a:effectLst/>
                          <a:latin typeface="Google Sans" panose="020B0604020202020204" charset="0"/>
                        </a:rPr>
                      </a:br>
                      <a:r>
                        <a:rPr lang="en-US" sz="400" b="1">
                          <a:effectLst/>
                          <a:latin typeface="Google Sans" panose="020B0604020202020204" charset="0"/>
                        </a:rPr>
                        <a:t>(rated: needs work, okay, good, or outstanding)</a:t>
                      </a:r>
                    </a:p>
                  </a:txBody>
                  <a:tcPr marL="3807" marR="3807" marT="2538" marB="2538" anchor="b">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B7B7B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487419"/>
                  </a:ext>
                </a:extLst>
              </a:tr>
              <a:tr h="69045">
                <a:tc vMerge="1">
                  <a:txBody>
                    <a:bodyPr/>
                    <a:lstStyle/>
                    <a:p>
                      <a:endParaRPr lang="en-US"/>
                    </a:p>
                  </a:txBody>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algn="ctr" rtl="0" fontAlgn="b">
                        <a:buNone/>
                      </a:pPr>
                      <a:r>
                        <a:rPr lang="en-US" sz="400" b="1">
                          <a:effectLst/>
                          <a:latin typeface="Google Sans" panose="020B0604020202020204" charset="0"/>
                        </a:rPr>
                        <a:t>First impressions</a:t>
                      </a:r>
                    </a:p>
                  </a:txBody>
                  <a:tcPr marL="3807" marR="3807" marT="2538" marB="2538" anchor="b">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1C232"/>
                    </a:solidFill>
                  </a:tcPr>
                </a:tc>
                <a:tc hMerge="1">
                  <a:txBody>
                    <a:bodyPr/>
                    <a:lstStyle/>
                    <a:p>
                      <a:endParaRPr lang="en-US"/>
                    </a:p>
                  </a:txBody>
                  <a:tcPr/>
                </a:tc>
                <a:tc gridSpan="4">
                  <a:txBody>
                    <a:bodyPr/>
                    <a:lstStyle/>
                    <a:p>
                      <a:pPr algn="ctr" rtl="0" fontAlgn="b">
                        <a:buNone/>
                      </a:pPr>
                      <a:r>
                        <a:rPr lang="en-US" sz="400" b="1">
                          <a:effectLst/>
                          <a:latin typeface="Google Sans" panose="020B0604020202020204" charset="0"/>
                        </a:rPr>
                        <a:t>Interaction</a:t>
                      </a:r>
                    </a:p>
                  </a:txBody>
                  <a:tcPr marL="3807" marR="3807" marT="2538" marB="2538" anchor="b">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93C47D"/>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b">
                        <a:buNone/>
                      </a:pPr>
                      <a:r>
                        <a:rPr lang="en-US" sz="400" b="1">
                          <a:effectLst/>
                          <a:latin typeface="Google Sans" panose="020B0604020202020204" charset="0"/>
                        </a:rPr>
                        <a:t>Visual design</a:t>
                      </a:r>
                    </a:p>
                  </a:txBody>
                  <a:tcPr marL="3807" marR="3807" marT="2538" marB="2538" anchor="b">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27BA0"/>
                    </a:solidFill>
                  </a:tcPr>
                </a:tc>
                <a:tc gridSpan="2">
                  <a:txBody>
                    <a:bodyPr/>
                    <a:lstStyle/>
                    <a:p>
                      <a:pPr algn="ctr" rtl="0" fontAlgn="b">
                        <a:buNone/>
                      </a:pPr>
                      <a:r>
                        <a:rPr lang="en-US" sz="400" b="1">
                          <a:effectLst/>
                          <a:latin typeface="Google Sans" panose="020B0604020202020204" charset="0"/>
                        </a:rPr>
                        <a:t>Content</a:t>
                      </a:r>
                    </a:p>
                  </a:txBody>
                  <a:tcPr marL="3807" marR="3807" marT="2538" marB="2538" anchor="b">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76A5AF"/>
                    </a:solidFill>
                  </a:tcPr>
                </a:tc>
                <a:tc hMerge="1">
                  <a:txBody>
                    <a:bodyPr/>
                    <a:lstStyle/>
                    <a:p>
                      <a:endParaRPr lang="en-US"/>
                    </a:p>
                  </a:txBody>
                  <a:tcPr/>
                </a:tc>
                <a:extLst>
                  <a:ext uri="{0D108BD9-81ED-4DB2-BD59-A6C34878D82A}">
                    <a16:rowId xmlns:a16="http://schemas.microsoft.com/office/drawing/2014/main" val="2064840805"/>
                  </a:ext>
                </a:extLst>
              </a:tr>
              <a:tr h="480862">
                <a:tc vMerge="1">
                  <a:txBody>
                    <a:bodyPr/>
                    <a:lstStyle/>
                    <a:p>
                      <a:endParaRPr lang="en-US"/>
                    </a:p>
                  </a:txBody>
                  <a:tcPr/>
                </a:tc>
                <a:tc>
                  <a:txBody>
                    <a:bodyPr/>
                    <a:lstStyle/>
                    <a:p>
                      <a:pPr rtl="0" fontAlgn="ctr">
                        <a:buNone/>
                      </a:pPr>
                      <a:r>
                        <a:rPr lang="en-US" sz="400" b="1">
                          <a:effectLst/>
                          <a:latin typeface="Google Sans" panose="020B0604020202020204" charset="0"/>
                        </a:rPr>
                        <a:t>Competitor type</a:t>
                      </a:r>
                      <a:br>
                        <a:rPr lang="en-US" sz="400" b="1">
                          <a:effectLst/>
                          <a:latin typeface="Google Sans" panose="020B0604020202020204" charset="0"/>
                        </a:rPr>
                      </a:br>
                      <a:r>
                        <a:rPr lang="en-US" sz="400" b="1">
                          <a:effectLst/>
                          <a:latin typeface="Google Sans" panose="020B0604020202020204" charset="0"/>
                        </a:rPr>
                        <a:t>(direct or indirect)</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9FC5E8"/>
                    </a:solidFill>
                  </a:tcPr>
                </a:tc>
                <a:tc>
                  <a:txBody>
                    <a:bodyPr/>
                    <a:lstStyle/>
                    <a:p>
                      <a:pPr rtl="0" fontAlgn="ctr">
                        <a:buNone/>
                      </a:pPr>
                      <a:r>
                        <a:rPr lang="en-US" sz="400" b="1">
                          <a:effectLst/>
                          <a:latin typeface="Google Sans" panose="020B0604020202020204" charset="0"/>
                        </a:rPr>
                        <a:t>Location(s)</a:t>
                      </a:r>
                      <a:br>
                        <a:rPr lang="en-US" sz="400" b="1">
                          <a:effectLst/>
                          <a:latin typeface="Google Sans" panose="020B0604020202020204" charset="0"/>
                        </a:rPr>
                      </a:br>
                      <a:endParaRPr lang="en-US" sz="400" b="1">
                        <a:effectLst/>
                        <a:latin typeface="Google Sans" panose="020B0604020202020204" charset="0"/>
                      </a:endParaRP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9FC5E8"/>
                    </a:solidFill>
                  </a:tcPr>
                </a:tc>
                <a:tc>
                  <a:txBody>
                    <a:bodyPr/>
                    <a:lstStyle/>
                    <a:p>
                      <a:pPr rtl="0" fontAlgn="ctr">
                        <a:buNone/>
                      </a:pPr>
                      <a:r>
                        <a:rPr lang="en-US" sz="400" b="1">
                          <a:effectLst/>
                          <a:latin typeface="Google Sans" panose="020B0604020202020204" charset="0"/>
                        </a:rPr>
                        <a:t>Product offering</a:t>
                      </a:r>
                      <a:br>
                        <a:rPr lang="en-US" sz="400" b="1">
                          <a:effectLst/>
                          <a:latin typeface="Google Sans" panose="020B0604020202020204" charset="0"/>
                        </a:rPr>
                      </a:br>
                      <a:endParaRPr lang="en-US" sz="400" b="1">
                        <a:effectLst/>
                        <a:latin typeface="Google Sans" panose="020B0604020202020204" charset="0"/>
                      </a:endParaRP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9FC5E8"/>
                    </a:solidFill>
                  </a:tcPr>
                </a:tc>
                <a:tc>
                  <a:txBody>
                    <a:bodyPr/>
                    <a:lstStyle/>
                    <a:p>
                      <a:pPr rtl="0" fontAlgn="ctr">
                        <a:buNone/>
                      </a:pPr>
                      <a:r>
                        <a:rPr lang="en-US" sz="400" b="1">
                          <a:effectLst/>
                          <a:latin typeface="Google Sans" panose="020B0604020202020204" charset="0"/>
                        </a:rPr>
                        <a:t>Price</a:t>
                      </a:r>
                      <a:br>
                        <a:rPr lang="en-US" sz="400" b="1">
                          <a:effectLst/>
                          <a:latin typeface="Google Sans" panose="020B0604020202020204" charset="0"/>
                        </a:rPr>
                      </a:br>
                      <a:r>
                        <a:rPr lang="en-US" sz="400" b="1">
                          <a:effectLst/>
                          <a:latin typeface="Google Sans" panose="020B0604020202020204" charset="0"/>
                        </a:rPr>
                        <a:t>($ - $$$$)</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9FC5E8"/>
                    </a:solidFill>
                  </a:tcPr>
                </a:tc>
                <a:tc>
                  <a:txBody>
                    <a:bodyPr/>
                    <a:lstStyle/>
                    <a:p>
                      <a:pPr rtl="0" fontAlgn="ctr">
                        <a:buNone/>
                      </a:pPr>
                      <a:r>
                        <a:rPr lang="en-US" sz="400" b="1">
                          <a:effectLst/>
                          <a:latin typeface="Google Sans" panose="020B0604020202020204" charset="0"/>
                        </a:rPr>
                        <a:t>App name</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9FC5E8"/>
                    </a:solidFill>
                  </a:tcPr>
                </a:tc>
                <a:tc>
                  <a:txBody>
                    <a:bodyPr/>
                    <a:lstStyle/>
                    <a:p>
                      <a:pPr rtl="0" fontAlgn="ctr">
                        <a:buNone/>
                      </a:pPr>
                      <a:r>
                        <a:rPr lang="en-US" sz="400" b="1">
                          <a:effectLst/>
                          <a:latin typeface="Google Sans" panose="020B0604020202020204" charset="0"/>
                        </a:rPr>
                        <a:t>Business size</a:t>
                      </a:r>
                      <a:br>
                        <a:rPr lang="en-US" sz="400" b="1">
                          <a:effectLst/>
                          <a:latin typeface="Google Sans" panose="020B0604020202020204" charset="0"/>
                        </a:rPr>
                      </a:br>
                      <a:r>
                        <a:rPr lang="en-US" sz="400" b="1">
                          <a:effectLst/>
                          <a:latin typeface="Google Sans" panose="020B0604020202020204" charset="0"/>
                        </a:rPr>
                        <a:t>(small, medium, large)</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9FC5E8"/>
                    </a:solidFill>
                  </a:tcPr>
                </a:tc>
                <a:tc>
                  <a:txBody>
                    <a:bodyPr/>
                    <a:lstStyle/>
                    <a:p>
                      <a:pPr rtl="0" fontAlgn="ctr">
                        <a:buNone/>
                      </a:pPr>
                      <a:r>
                        <a:rPr lang="en-US" sz="400" b="1">
                          <a:effectLst/>
                          <a:latin typeface="Google Sans" panose="020B0604020202020204" charset="0"/>
                        </a:rPr>
                        <a:t>Target audience </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9FC5E8"/>
                    </a:solidFill>
                  </a:tcPr>
                </a:tc>
                <a:tc>
                  <a:txBody>
                    <a:bodyPr/>
                    <a:lstStyle/>
                    <a:p>
                      <a:pPr rtl="0" fontAlgn="ctr">
                        <a:buNone/>
                      </a:pPr>
                      <a:r>
                        <a:rPr lang="en-US" sz="400" b="1">
                          <a:effectLst/>
                          <a:latin typeface="Google Sans" panose="020B0604020202020204" charset="0"/>
                        </a:rPr>
                        <a:t>Unique value proposition </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9FC5E8"/>
                    </a:solidFill>
                  </a:tcPr>
                </a:tc>
                <a:tc>
                  <a:txBody>
                    <a:bodyPr/>
                    <a:lstStyle/>
                    <a:p>
                      <a:pPr rtl="0" fontAlgn="ctr">
                        <a:buNone/>
                      </a:pPr>
                      <a:r>
                        <a:rPr lang="en-US" sz="400" b="1">
                          <a:effectLst/>
                          <a:latin typeface="Google Sans" panose="020B0604020202020204" charset="0"/>
                        </a:rPr>
                        <a:t>Desktop website experience</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1C232"/>
                    </a:solidFill>
                  </a:tcPr>
                </a:tc>
                <a:tc>
                  <a:txBody>
                    <a:bodyPr/>
                    <a:lstStyle/>
                    <a:p>
                      <a:pPr rtl="0" fontAlgn="ctr">
                        <a:buNone/>
                      </a:pPr>
                      <a:r>
                        <a:rPr lang="en-US" sz="400" b="1">
                          <a:effectLst/>
                          <a:latin typeface="Google Sans" panose="020B0604020202020204" charset="0"/>
                        </a:rPr>
                        <a:t>App or mobile website experience</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1C232"/>
                    </a:solidFill>
                  </a:tcPr>
                </a:tc>
                <a:tc>
                  <a:txBody>
                    <a:bodyPr/>
                    <a:lstStyle/>
                    <a:p>
                      <a:pPr rtl="0" fontAlgn="ctr">
                        <a:buNone/>
                      </a:pPr>
                      <a:r>
                        <a:rPr lang="en-US" sz="400" b="1">
                          <a:effectLst/>
                          <a:latin typeface="Google Sans" panose="020B0604020202020204" charset="0"/>
                        </a:rPr>
                        <a:t>Features</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93C47D"/>
                    </a:solidFill>
                  </a:tcPr>
                </a:tc>
                <a:tc>
                  <a:txBody>
                    <a:bodyPr/>
                    <a:lstStyle/>
                    <a:p>
                      <a:pPr rtl="0" fontAlgn="ctr">
                        <a:buNone/>
                      </a:pPr>
                      <a:r>
                        <a:rPr lang="en-US" sz="400" b="1">
                          <a:effectLst/>
                          <a:latin typeface="Google Sans" panose="020B0604020202020204" charset="0"/>
                        </a:rPr>
                        <a:t>Accessibility</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93C47D"/>
                    </a:solidFill>
                  </a:tcPr>
                </a:tc>
                <a:tc>
                  <a:txBody>
                    <a:bodyPr/>
                    <a:lstStyle/>
                    <a:p>
                      <a:pPr rtl="0" fontAlgn="ctr">
                        <a:buNone/>
                      </a:pPr>
                      <a:r>
                        <a:rPr lang="en-US" sz="400" b="1">
                          <a:effectLst/>
                          <a:latin typeface="Google Sans" panose="020B0604020202020204" charset="0"/>
                        </a:rPr>
                        <a:t>User flow </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93C47D"/>
                    </a:solidFill>
                  </a:tcPr>
                </a:tc>
                <a:tc>
                  <a:txBody>
                    <a:bodyPr/>
                    <a:lstStyle/>
                    <a:p>
                      <a:pPr rtl="0" fontAlgn="ctr">
                        <a:buNone/>
                      </a:pPr>
                      <a:r>
                        <a:rPr lang="en-US" sz="400" b="1">
                          <a:effectLst/>
                          <a:latin typeface="Google Sans" panose="020B0604020202020204" charset="0"/>
                        </a:rPr>
                        <a:t>Navigation</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93C47D"/>
                    </a:solidFill>
                  </a:tcPr>
                </a:tc>
                <a:tc>
                  <a:txBody>
                    <a:bodyPr/>
                    <a:lstStyle/>
                    <a:p>
                      <a:pPr rtl="0" fontAlgn="ctr">
                        <a:buNone/>
                      </a:pPr>
                      <a:r>
                        <a:rPr lang="en-US" sz="400" b="1">
                          <a:effectLst/>
                          <a:latin typeface="Google Sans" panose="020B0604020202020204" charset="0"/>
                        </a:rPr>
                        <a:t>Brand identity</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C27BA0"/>
                    </a:solidFill>
                  </a:tcPr>
                </a:tc>
                <a:tc>
                  <a:txBody>
                    <a:bodyPr/>
                    <a:lstStyle/>
                    <a:p>
                      <a:pPr rtl="0" fontAlgn="ctr">
                        <a:buNone/>
                      </a:pPr>
                      <a:r>
                        <a:rPr lang="en-US" sz="400" b="1">
                          <a:effectLst/>
                          <a:latin typeface="Google Sans" panose="020B0604020202020204" charset="0"/>
                        </a:rPr>
                        <a:t>Tone</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76A5AF"/>
                    </a:solidFill>
                  </a:tcPr>
                </a:tc>
                <a:tc>
                  <a:txBody>
                    <a:bodyPr/>
                    <a:lstStyle/>
                    <a:p>
                      <a:pPr rtl="0" fontAlgn="ctr">
                        <a:buNone/>
                      </a:pPr>
                      <a:r>
                        <a:rPr lang="en-US" sz="400" b="1">
                          <a:effectLst/>
                          <a:latin typeface="Google Sans" panose="020B0604020202020204" charset="0"/>
                        </a:rPr>
                        <a:t>Descriptiveness</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76A5AF"/>
                    </a:solidFill>
                  </a:tcPr>
                </a:tc>
                <a:extLst>
                  <a:ext uri="{0D108BD9-81ED-4DB2-BD59-A6C34878D82A}">
                    <a16:rowId xmlns:a16="http://schemas.microsoft.com/office/drawing/2014/main" val="2703041947"/>
                  </a:ext>
                </a:extLst>
              </a:tr>
              <a:tr h="659197">
                <a:tc>
                  <a:txBody>
                    <a:bodyPr/>
                    <a:lstStyle/>
                    <a:p>
                      <a:pPr rtl="0" fontAlgn="ctr">
                        <a:buNone/>
                      </a:pPr>
                      <a:r>
                        <a:rPr lang="en-US" sz="400" b="0" dirty="0">
                          <a:effectLst/>
                          <a:latin typeface="Google Sans" panose="020B0604020202020204" charset="0"/>
                        </a:rPr>
                        <a:t>My Global Flowers Delivery</a:t>
                      </a:r>
                      <a:br>
                        <a:rPr lang="en-US" sz="400" b="0" dirty="0">
                          <a:effectLst/>
                          <a:latin typeface="Google Sans" panose="020B0604020202020204" charset="0"/>
                        </a:rPr>
                      </a:br>
                      <a:endParaRPr lang="en-US" sz="400" b="0" dirty="0">
                        <a:effectLst/>
                        <a:latin typeface="Google Sans" panose="020B0604020202020204" charset="0"/>
                      </a:endParaRP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noFill/>
                  </a:tcPr>
                </a:tc>
                <a:tc>
                  <a:txBody>
                    <a:bodyPr/>
                    <a:lstStyle/>
                    <a:p>
                      <a:pPr rtl="0" fontAlgn="ctr">
                        <a:buNone/>
                      </a:pPr>
                      <a:r>
                        <a:rPr lang="en-US" sz="400" b="0">
                          <a:solidFill>
                            <a:srgbClr val="434343"/>
                          </a:solidFill>
                          <a:effectLst/>
                          <a:latin typeface="Google Sans" panose="020B0604020202020204" charset="0"/>
                        </a:rPr>
                        <a:t>Indirect</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solidFill>
                            <a:srgbClr val="434343"/>
                          </a:solidFill>
                          <a:effectLst/>
                          <a:latin typeface="Google Sans" panose="020B0604020202020204" charset="0"/>
                        </a:rPr>
                        <a:t>International</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solidFill>
                            <a:srgbClr val="434343"/>
                          </a:solidFill>
                          <a:effectLst/>
                          <a:latin typeface="Google Sans" panose="020B0604020202020204" charset="0"/>
                        </a:rPr>
                        <a:t>Send flowers and gifts online to multiple cities and countries</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effectLst/>
                          <a:latin typeface="Google Sans" panose="020B0604020202020204" charset="0"/>
                        </a:rPr>
                        <a:t>$$</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effectLst/>
                          <a:latin typeface="Google Sans" panose="020B0604020202020204" charset="0"/>
                        </a:rPr>
                        <a:t>My Global Flowers Delivery</a:t>
                      </a:r>
                      <a:br>
                        <a:rPr lang="en-US" sz="400" b="0">
                          <a:effectLst/>
                          <a:latin typeface="Google Sans" panose="020B0604020202020204" charset="0"/>
                        </a:rPr>
                      </a:br>
                      <a:r>
                        <a:rPr lang="en-US" sz="400" b="0">
                          <a:effectLst/>
                          <a:latin typeface="Google Sans" panose="020B0604020202020204" charset="0"/>
                          <a:hlinkClick r:id="rId4"/>
                        </a:rPr>
                        <a:t>https://myglobalflowers.com/</a:t>
                      </a:r>
                      <a:endParaRPr lang="en-US" sz="400" b="0">
                        <a:effectLst/>
                        <a:latin typeface="Google Sans" panose="020B0604020202020204" charset="0"/>
                      </a:endParaRP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solidFill>
                            <a:srgbClr val="434343"/>
                          </a:solidFill>
                          <a:effectLst/>
                          <a:latin typeface="Google Sans" panose="020B0604020202020204" charset="0"/>
                        </a:rPr>
                        <a:t>Large</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solidFill>
                            <a:srgbClr val="434343"/>
                          </a:solidFill>
                          <a:effectLst/>
                          <a:latin typeface="Google Sans" panose="020B0604020202020204" charset="0"/>
                        </a:rPr>
                        <a:t>Individuals who need flowers sent across different countries</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solidFill>
                            <a:srgbClr val="434343"/>
                          </a:solidFill>
                          <a:effectLst/>
                          <a:latin typeface="Google Sans" panose="020B0604020202020204" charset="0"/>
                        </a:rPr>
                        <a:t>Reliably send flowers and gifts across the globe through one platform</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t">
                        <a:buNone/>
                      </a:pPr>
                      <a:r>
                        <a:rPr lang="en-US" sz="400" b="0">
                          <a:effectLst/>
                          <a:latin typeface="Google Sans" panose="020B0604020202020204" charset="0"/>
                        </a:rPr>
                        <a:t>Good</a:t>
                      </a:r>
                      <a:br>
                        <a:rPr lang="en-US" sz="400" b="0">
                          <a:effectLst/>
                          <a:latin typeface="Google Sans" panose="020B0604020202020204" charset="0"/>
                        </a:rPr>
                      </a:br>
                      <a:r>
                        <a:rPr lang="en-US" sz="400" b="0">
                          <a:effectLst/>
                          <a:latin typeface="Google Sans" panose="020B0604020202020204" charset="0"/>
                        </a:rPr>
                        <a:t>+ Strong brand color</a:t>
                      </a:r>
                      <a:br>
                        <a:rPr lang="en-US" sz="400" b="0">
                          <a:effectLst/>
                          <a:latin typeface="Google Sans" panose="020B0604020202020204" charset="0"/>
                        </a:rPr>
                      </a:br>
                      <a:r>
                        <a:rPr lang="en-US" sz="400" b="0">
                          <a:effectLst/>
                          <a:latin typeface="Google Sans" panose="020B0604020202020204" charset="0"/>
                        </a:rPr>
                        <a:t>- Feels dense in places</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F2CC"/>
                    </a:solidFill>
                  </a:tcPr>
                </a:tc>
                <a:tc>
                  <a:txBody>
                    <a:bodyPr/>
                    <a:lstStyle/>
                    <a:p>
                      <a:pPr rtl="0" fontAlgn="t">
                        <a:buNone/>
                      </a:pPr>
                      <a:r>
                        <a:rPr lang="en-US" sz="400" b="1">
                          <a:effectLst/>
                          <a:latin typeface="Google Sans" panose="020B0604020202020204" charset="0"/>
                        </a:rPr>
                        <a:t>Outstanding</a:t>
                      </a:r>
                      <a:br>
                        <a:rPr lang="en-US" sz="400" b="1">
                          <a:effectLst/>
                          <a:latin typeface="Google Sans" panose="020B0604020202020204" charset="0"/>
                        </a:rPr>
                      </a:br>
                      <a:r>
                        <a:rPr lang="en-US" sz="400" b="1">
                          <a:effectLst/>
                          <a:latin typeface="Google Sans" panose="020B0604020202020204" charset="0"/>
                        </a:rPr>
                        <a:t>+ Pleasing on the eye</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F2CC"/>
                    </a:solidFill>
                  </a:tcPr>
                </a:tc>
                <a:tc>
                  <a:txBody>
                    <a:bodyPr/>
                    <a:lstStyle/>
                    <a:p>
                      <a:pPr rtl="0" fontAlgn="t">
                        <a:buNone/>
                      </a:pPr>
                      <a:r>
                        <a:rPr lang="en-US" sz="400" b="0">
                          <a:effectLst/>
                          <a:latin typeface="Google Sans" panose="020B0604020202020204" charset="0"/>
                        </a:rPr>
                        <a:t>Okay</a:t>
                      </a:r>
                      <a:br>
                        <a:rPr lang="en-US" sz="400" b="0">
                          <a:effectLst/>
                          <a:latin typeface="Google Sans" panose="020B0604020202020204" charset="0"/>
                        </a:rPr>
                      </a:br>
                      <a:r>
                        <a:rPr lang="en-US" sz="400" b="0">
                          <a:effectLst/>
                          <a:latin typeface="Google Sans" panose="020B0604020202020204" charset="0"/>
                        </a:rPr>
                        <a:t>+ Ability to favorite items and view composition</a:t>
                      </a:r>
                      <a:br>
                        <a:rPr lang="en-US" sz="400" b="0">
                          <a:effectLst/>
                          <a:latin typeface="Google Sans" panose="020B0604020202020204" charset="0"/>
                        </a:rPr>
                      </a:br>
                      <a:r>
                        <a:rPr lang="en-US" sz="400" b="0">
                          <a:effectLst/>
                          <a:latin typeface="Google Sans" panose="020B0604020202020204" charset="0"/>
                        </a:rPr>
                        <a:t>- Checkout page feels too dense</a:t>
                      </a:r>
                      <a:br>
                        <a:rPr lang="en-US" sz="400" b="0">
                          <a:effectLst/>
                          <a:latin typeface="Google Sans" panose="020B0604020202020204" charset="0"/>
                        </a:rPr>
                      </a:br>
                      <a:r>
                        <a:rPr lang="en-US" sz="400" b="0">
                          <a:effectLst/>
                          <a:latin typeface="Google Sans" panose="020B0604020202020204" charset="0"/>
                        </a:rPr>
                        <a:t>- No reviews or ratings</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9EAD3"/>
                    </a:solidFill>
                  </a:tcPr>
                </a:tc>
                <a:tc>
                  <a:txBody>
                    <a:bodyPr/>
                    <a:lstStyle/>
                    <a:p>
                      <a:pPr rtl="0" fontAlgn="t">
                        <a:buNone/>
                      </a:pPr>
                      <a:r>
                        <a:rPr lang="en-US" sz="400" b="0">
                          <a:effectLst/>
                          <a:latin typeface="Google Sans" panose="020B0604020202020204" charset="0"/>
                        </a:rPr>
                        <a:t>Good</a:t>
                      </a:r>
                      <a:br>
                        <a:rPr lang="en-US" sz="400" b="0">
                          <a:effectLst/>
                          <a:latin typeface="Google Sans" panose="020B0604020202020204" charset="0"/>
                        </a:rPr>
                      </a:br>
                      <a:r>
                        <a:rPr lang="en-US" sz="400" b="0">
                          <a:effectLst/>
                          <a:latin typeface="Google Sans" panose="020B0604020202020204" charset="0"/>
                        </a:rPr>
                        <a:t>+ 5 different languages offered</a:t>
                      </a:r>
                      <a:br>
                        <a:rPr lang="en-US" sz="400" b="0">
                          <a:effectLst/>
                          <a:latin typeface="Google Sans" panose="020B0604020202020204" charset="0"/>
                        </a:rPr>
                      </a:br>
                      <a:r>
                        <a:rPr lang="en-US" sz="400" b="0">
                          <a:effectLst/>
                          <a:latin typeface="Google Sans" panose="020B0604020202020204" charset="0"/>
                        </a:rPr>
                        <a:t>+ Alt text for images</a:t>
                      </a:r>
                      <a:br>
                        <a:rPr lang="en-US" sz="400" b="0">
                          <a:effectLst/>
                          <a:latin typeface="Google Sans" panose="020B0604020202020204" charset="0"/>
                        </a:rPr>
                      </a:br>
                      <a:r>
                        <a:rPr lang="en-US" sz="400" b="0">
                          <a:effectLst/>
                          <a:latin typeface="Google Sans" panose="020B0604020202020204" charset="0"/>
                        </a:rPr>
                        <a:t>- Delivery prices and dimensions are lacking contrast with background</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9EAD3"/>
                    </a:solidFill>
                  </a:tcPr>
                </a:tc>
                <a:tc>
                  <a:txBody>
                    <a:bodyPr/>
                    <a:lstStyle/>
                    <a:p>
                      <a:pPr rtl="0" fontAlgn="t">
                        <a:buNone/>
                      </a:pPr>
                      <a:r>
                        <a:rPr lang="en-US" sz="400" b="0">
                          <a:effectLst/>
                          <a:latin typeface="Google Sans" panose="020B0604020202020204" charset="0"/>
                        </a:rPr>
                        <a:t>Outstanding</a:t>
                      </a:r>
                      <a:br>
                        <a:rPr lang="en-US" sz="400" b="0">
                          <a:effectLst/>
                          <a:latin typeface="Google Sans" panose="020B0604020202020204" charset="0"/>
                        </a:rPr>
                      </a:br>
                      <a:r>
                        <a:rPr lang="en-US" sz="400" b="0">
                          <a:effectLst/>
                          <a:latin typeface="Google Sans" panose="020B0604020202020204" charset="0"/>
                        </a:rPr>
                        <a:t>+ Just a few clicks to checkout</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9EAD3"/>
                    </a:solidFill>
                  </a:tcPr>
                </a:tc>
                <a:tc>
                  <a:txBody>
                    <a:bodyPr/>
                    <a:lstStyle/>
                    <a:p>
                      <a:pPr rtl="0" fontAlgn="t">
                        <a:buNone/>
                      </a:pPr>
                      <a:r>
                        <a:rPr lang="en-US" sz="400" b="1" dirty="0">
                          <a:effectLst/>
                          <a:latin typeface="Google Sans" panose="020B0604020202020204" charset="0"/>
                        </a:rPr>
                        <a:t>Okay</a:t>
                      </a:r>
                      <a:br>
                        <a:rPr lang="en-US" sz="400" b="1" dirty="0">
                          <a:effectLst/>
                          <a:latin typeface="Google Sans" panose="020B0604020202020204" charset="0"/>
                        </a:rPr>
                      </a:br>
                      <a:r>
                        <a:rPr lang="en-US" sz="400" b="1" dirty="0">
                          <a:effectLst/>
                          <a:latin typeface="Google Sans" panose="020B0604020202020204" charset="0"/>
                        </a:rPr>
                        <a:t>+ Easy to use search bar</a:t>
                      </a:r>
                      <a:br>
                        <a:rPr lang="en-US" sz="400" b="1" dirty="0">
                          <a:effectLst/>
                          <a:latin typeface="Google Sans" panose="020B0604020202020204" charset="0"/>
                        </a:rPr>
                      </a:br>
                      <a:r>
                        <a:rPr lang="en-US" sz="400" b="1" dirty="0">
                          <a:effectLst/>
                          <a:latin typeface="Google Sans" panose="020B0604020202020204" charset="0"/>
                        </a:rPr>
                        <a:t>- Overwhelming number of groups in information architecture. 'Plants' group is empty</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9EAD3"/>
                    </a:solidFill>
                  </a:tcPr>
                </a:tc>
                <a:tc>
                  <a:txBody>
                    <a:bodyPr/>
                    <a:lstStyle/>
                    <a:p>
                      <a:pPr rtl="0" fontAlgn="t">
                        <a:buNone/>
                      </a:pPr>
                      <a:r>
                        <a:rPr lang="en-US" sz="400" b="0">
                          <a:effectLst/>
                          <a:latin typeface="Google Sans" panose="020B0604020202020204" charset="0"/>
                        </a:rPr>
                        <a:t>Good</a:t>
                      </a:r>
                      <a:br>
                        <a:rPr lang="en-US" sz="400" b="0">
                          <a:effectLst/>
                          <a:latin typeface="Google Sans" panose="020B0604020202020204" charset="0"/>
                        </a:rPr>
                      </a:br>
                      <a:r>
                        <a:rPr lang="en-US" sz="400" b="0">
                          <a:effectLst/>
                          <a:latin typeface="Google Sans" panose="020B0604020202020204" charset="0"/>
                        </a:rPr>
                        <a:t>+ Strong color scheme and art direction</a:t>
                      </a:r>
                      <a:br>
                        <a:rPr lang="en-US" sz="400" b="0">
                          <a:effectLst/>
                          <a:latin typeface="Google Sans" panose="020B0604020202020204" charset="0"/>
                        </a:rPr>
                      </a:br>
                      <a:r>
                        <a:rPr lang="en-US" sz="400" b="0">
                          <a:effectLst/>
                          <a:latin typeface="Google Sans" panose="020B0604020202020204" charset="0"/>
                        </a:rPr>
                        <a:t>- Inconsistent use of photography</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AD1DC"/>
                    </a:solidFill>
                  </a:tcPr>
                </a:tc>
                <a:tc>
                  <a:txBody>
                    <a:bodyPr/>
                    <a:lstStyle/>
                    <a:p>
                      <a:pPr rtl="0" fontAlgn="t">
                        <a:buNone/>
                      </a:pPr>
                      <a:r>
                        <a:rPr lang="en-US" sz="400" b="0">
                          <a:effectLst/>
                          <a:latin typeface="Google Sans" panose="020B0604020202020204" charset="0"/>
                        </a:rPr>
                        <a:t>Serious and creative</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0E0E3"/>
                    </a:solidFill>
                  </a:tcPr>
                </a:tc>
                <a:tc>
                  <a:txBody>
                    <a:bodyPr/>
                    <a:lstStyle/>
                    <a:p>
                      <a:pPr rtl="0" fontAlgn="t">
                        <a:buNone/>
                      </a:pPr>
                      <a:r>
                        <a:rPr lang="en-US" sz="400" b="0">
                          <a:effectLst/>
                          <a:latin typeface="Google Sans" panose="020B0604020202020204" charset="0"/>
                        </a:rPr>
                        <a:t>Good</a:t>
                      </a:r>
                      <a:br>
                        <a:rPr lang="en-US" sz="400" b="0">
                          <a:effectLst/>
                          <a:latin typeface="Google Sans" panose="020B0604020202020204" charset="0"/>
                        </a:rPr>
                      </a:br>
                      <a:r>
                        <a:rPr lang="en-US" sz="400" b="0">
                          <a:effectLst/>
                          <a:latin typeface="Google Sans" panose="020B0604020202020204" charset="0"/>
                        </a:rPr>
                        <a:t>+ All key info is present</a:t>
                      </a:r>
                      <a:br>
                        <a:rPr lang="en-US" sz="400" b="0">
                          <a:effectLst/>
                          <a:latin typeface="Google Sans" panose="020B0604020202020204" charset="0"/>
                        </a:rPr>
                      </a:br>
                      <a:r>
                        <a:rPr lang="en-US" sz="400" b="0">
                          <a:effectLst/>
                          <a:latin typeface="Google Sans" panose="020B0604020202020204" charset="0"/>
                        </a:rPr>
                        <a:t>- Too descriptive (e.g., including dimensions in the card) </a:t>
                      </a:r>
                      <a:br>
                        <a:rPr lang="en-US" sz="400" b="0">
                          <a:effectLst/>
                          <a:latin typeface="Google Sans" panose="020B0604020202020204" charset="0"/>
                        </a:rPr>
                      </a:br>
                      <a:r>
                        <a:rPr lang="en-US" sz="400" b="0">
                          <a:effectLst/>
                          <a:latin typeface="Google Sans" panose="020B0604020202020204" charset="0"/>
                        </a:rPr>
                        <a:t>- No price promotions</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0E0E3"/>
                    </a:solidFill>
                  </a:tcPr>
                </a:tc>
                <a:extLst>
                  <a:ext uri="{0D108BD9-81ED-4DB2-BD59-A6C34878D82A}">
                    <a16:rowId xmlns:a16="http://schemas.microsoft.com/office/drawing/2014/main" val="3552649901"/>
                  </a:ext>
                </a:extLst>
              </a:tr>
              <a:tr h="718640">
                <a:tc>
                  <a:txBody>
                    <a:bodyPr/>
                    <a:lstStyle/>
                    <a:p>
                      <a:pPr rtl="0" fontAlgn="ctr">
                        <a:buNone/>
                      </a:pPr>
                      <a:r>
                        <a:rPr lang="en-US" sz="400" b="0" u="sng">
                          <a:effectLst/>
                          <a:latin typeface="Google Sans" panose="020B0604020202020204" charset="0"/>
                          <a:hlinkClick r:id="rId5"/>
                        </a:rPr>
                        <a:t>FlowerStore.ph</a:t>
                      </a:r>
                      <a:br>
                        <a:rPr lang="en-US" sz="400" b="0" u="sng">
                          <a:effectLst/>
                          <a:latin typeface="Google Sans" panose="020B0604020202020204" charset="0"/>
                          <a:hlinkClick r:id="rId5"/>
                        </a:rPr>
                      </a:br>
                      <a:endParaRPr lang="en-US" sz="400" b="0" u="sng">
                        <a:effectLst/>
                        <a:latin typeface="Google Sans" panose="020B0604020202020204" charset="0"/>
                      </a:endParaRP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noFill/>
                  </a:tcPr>
                </a:tc>
                <a:tc>
                  <a:txBody>
                    <a:bodyPr/>
                    <a:lstStyle/>
                    <a:p>
                      <a:pPr rtl="0" fontAlgn="ctr">
                        <a:buNone/>
                      </a:pPr>
                      <a:r>
                        <a:rPr lang="en-US" sz="400" b="0">
                          <a:solidFill>
                            <a:srgbClr val="434343"/>
                          </a:solidFill>
                          <a:effectLst/>
                          <a:latin typeface="Google Sans" panose="020B0604020202020204" charset="0"/>
                        </a:rPr>
                        <a:t>Indirect</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solidFill>
                            <a:srgbClr val="434343"/>
                          </a:solidFill>
                          <a:effectLst/>
                          <a:latin typeface="Google Sans" panose="020B0604020202020204" charset="0"/>
                        </a:rPr>
                        <a:t>Philippines</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solidFill>
                            <a:srgbClr val="434343"/>
                          </a:solidFill>
                          <a:effectLst/>
                          <a:latin typeface="Google Sans" panose="020B0604020202020204" charset="0"/>
                        </a:rPr>
                        <a:t>Send bouquets and gifts for any occasion</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effectLst/>
                          <a:latin typeface="Google Sans" panose="020B0604020202020204" charset="0"/>
                        </a:rPr>
                        <a:t>$</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effectLst/>
                          <a:latin typeface="Google Sans" panose="020B0604020202020204" charset="0"/>
                        </a:rPr>
                        <a:t>FlowerStore.ph</a:t>
                      </a:r>
                      <a:br>
                        <a:rPr lang="en-US" sz="400" b="0">
                          <a:effectLst/>
                          <a:latin typeface="Google Sans" panose="020B0604020202020204" charset="0"/>
                        </a:rPr>
                      </a:br>
                      <a:r>
                        <a:rPr lang="en-US" sz="400" b="0">
                          <a:effectLst/>
                          <a:latin typeface="Google Sans" panose="020B0604020202020204" charset="0"/>
                          <a:hlinkClick r:id="rId6"/>
                        </a:rPr>
                        <a:t>https://flowerstore.ph/</a:t>
                      </a:r>
                      <a:endParaRPr lang="en-US" sz="400" b="0">
                        <a:effectLst/>
                        <a:latin typeface="Google Sans" panose="020B0604020202020204" charset="0"/>
                      </a:endParaRP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solidFill>
                            <a:srgbClr val="434343"/>
                          </a:solidFill>
                          <a:effectLst/>
                          <a:latin typeface="Google Sans" panose="020B0604020202020204" charset="0"/>
                        </a:rPr>
                        <a:t>Medium</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solidFill>
                            <a:srgbClr val="434343"/>
                          </a:solidFill>
                          <a:effectLst/>
                          <a:latin typeface="Google Sans" panose="020B0604020202020204" charset="0"/>
                        </a:rPr>
                        <a:t>Local customers in the philippines looking for affordable bouquets</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solidFill>
                            <a:srgbClr val="434343"/>
                          </a:solidFill>
                          <a:effectLst/>
                          <a:latin typeface="Google Sans" panose="020B0604020202020204" charset="0"/>
                        </a:rPr>
                        <a:t>Affordable, occasion-based bouquets for a local audience</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t">
                        <a:buNone/>
                      </a:pPr>
                      <a:r>
                        <a:rPr lang="en-US" sz="400" b="0">
                          <a:effectLst/>
                          <a:latin typeface="Google Sans" panose="020B0604020202020204" charset="0"/>
                        </a:rPr>
                        <a:t>Outstanding</a:t>
                      </a:r>
                      <a:br>
                        <a:rPr lang="en-US" sz="400" b="0">
                          <a:effectLst/>
                          <a:latin typeface="Google Sans" panose="020B0604020202020204" charset="0"/>
                        </a:rPr>
                      </a:br>
                      <a:r>
                        <a:rPr lang="en-US" sz="400" b="0">
                          <a:effectLst/>
                          <a:latin typeface="Google Sans" panose="020B0604020202020204" charset="0"/>
                        </a:rPr>
                        <a:t>+ Consistent layout for products</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F2CC"/>
                    </a:solidFill>
                  </a:tcPr>
                </a:tc>
                <a:tc>
                  <a:txBody>
                    <a:bodyPr/>
                    <a:lstStyle/>
                    <a:p>
                      <a:pPr rtl="0" fontAlgn="t">
                        <a:buNone/>
                      </a:pPr>
                      <a:r>
                        <a:rPr lang="en-US" sz="400" b="0">
                          <a:effectLst/>
                          <a:latin typeface="Google Sans" panose="020B0604020202020204" charset="0"/>
                        </a:rPr>
                        <a:t>Good</a:t>
                      </a:r>
                      <a:br>
                        <a:rPr lang="en-US" sz="400" b="0">
                          <a:effectLst/>
                          <a:latin typeface="Google Sans" panose="020B0604020202020204" charset="0"/>
                        </a:rPr>
                      </a:br>
                      <a:r>
                        <a:rPr lang="en-US" sz="400" b="0">
                          <a:effectLst/>
                          <a:latin typeface="Google Sans" panose="020B0604020202020204" charset="0"/>
                        </a:rPr>
                        <a:t>+ Easy navigation for categories</a:t>
                      </a:r>
                      <a:br>
                        <a:rPr lang="en-US" sz="400" b="0">
                          <a:effectLst/>
                          <a:latin typeface="Google Sans" panose="020B0604020202020204" charset="0"/>
                        </a:rPr>
                      </a:br>
                      <a:r>
                        <a:rPr lang="en-US" sz="400" b="0">
                          <a:effectLst/>
                          <a:latin typeface="Google Sans" panose="020B0604020202020204" charset="0"/>
                        </a:rPr>
                        <a:t>- Feels a bit dense with content</a:t>
                      </a:r>
                      <a:br>
                        <a:rPr lang="en-US" sz="400" b="0">
                          <a:effectLst/>
                          <a:latin typeface="Google Sans" panose="020B0604020202020204" charset="0"/>
                        </a:rPr>
                      </a:br>
                      <a:r>
                        <a:rPr lang="en-US" sz="400" b="0">
                          <a:effectLst/>
                          <a:latin typeface="Google Sans" panose="020B0604020202020204" charset="0"/>
                        </a:rPr>
                        <a:t>- Cards have differing heights, leaving a gap</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F2CC"/>
                    </a:solidFill>
                  </a:tcPr>
                </a:tc>
                <a:tc>
                  <a:txBody>
                    <a:bodyPr/>
                    <a:lstStyle/>
                    <a:p>
                      <a:pPr rtl="0" fontAlgn="t">
                        <a:buNone/>
                      </a:pPr>
                      <a:r>
                        <a:rPr lang="en-US" sz="400" b="0">
                          <a:effectLst/>
                          <a:latin typeface="Google Sans" panose="020B0604020202020204" charset="0"/>
                        </a:rPr>
                        <a:t>Good</a:t>
                      </a:r>
                      <a:br>
                        <a:rPr lang="en-US" sz="400" b="0">
                          <a:effectLst/>
                          <a:latin typeface="Google Sans" panose="020B0604020202020204" charset="0"/>
                        </a:rPr>
                      </a:br>
                      <a:r>
                        <a:rPr lang="en-US" sz="400" b="0">
                          <a:effectLst/>
                          <a:latin typeface="Google Sans" panose="020B0604020202020204" charset="0"/>
                        </a:rPr>
                        <a:t>+ Can read reviews from other users</a:t>
                      </a:r>
                      <a:br>
                        <a:rPr lang="en-US" sz="400" b="0">
                          <a:effectLst/>
                          <a:latin typeface="Google Sans" panose="020B0604020202020204" charset="0"/>
                        </a:rPr>
                      </a:br>
                      <a:r>
                        <a:rPr lang="en-US" sz="400" b="0">
                          <a:effectLst/>
                          <a:latin typeface="Google Sans" panose="020B0604020202020204" charset="0"/>
                        </a:rPr>
                        <a:t>- No delivery price listed in product page</a:t>
                      </a:r>
                      <a:br>
                        <a:rPr lang="en-US" sz="400" b="0">
                          <a:effectLst/>
                          <a:latin typeface="Google Sans" panose="020B0604020202020204" charset="0"/>
                        </a:rPr>
                      </a:br>
                      <a:r>
                        <a:rPr lang="en-US" sz="400" b="0">
                          <a:effectLst/>
                          <a:latin typeface="Google Sans" panose="020B0604020202020204" charset="0"/>
                        </a:rPr>
                        <a:t>- No favorite feature</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9EAD3"/>
                    </a:solidFill>
                  </a:tcPr>
                </a:tc>
                <a:tc>
                  <a:txBody>
                    <a:bodyPr/>
                    <a:lstStyle/>
                    <a:p>
                      <a:pPr rtl="0" fontAlgn="t">
                        <a:buNone/>
                      </a:pPr>
                      <a:r>
                        <a:rPr lang="en-US" sz="400" b="0">
                          <a:effectLst/>
                          <a:latin typeface="Google Sans" panose="020B0604020202020204" charset="0"/>
                        </a:rPr>
                        <a:t>Good</a:t>
                      </a:r>
                      <a:br>
                        <a:rPr lang="en-US" sz="400" b="0">
                          <a:effectLst/>
                          <a:latin typeface="Google Sans" panose="020B0604020202020204" charset="0"/>
                        </a:rPr>
                      </a:br>
                      <a:r>
                        <a:rPr lang="en-US" sz="400" b="0">
                          <a:effectLst/>
                          <a:latin typeface="Google Sans" panose="020B0604020202020204" charset="0"/>
                        </a:rPr>
                        <a:t>+ Strong visual hierarchy</a:t>
                      </a:r>
                      <a:br>
                        <a:rPr lang="en-US" sz="400" b="0">
                          <a:effectLst/>
                          <a:latin typeface="Google Sans" panose="020B0604020202020204" charset="0"/>
                        </a:rPr>
                      </a:br>
                      <a:r>
                        <a:rPr lang="en-US" sz="400" b="0">
                          <a:effectLst/>
                          <a:latin typeface="Google Sans" panose="020B0604020202020204" charset="0"/>
                        </a:rPr>
                        <a:t>+ Alt text for images</a:t>
                      </a:r>
                      <a:br>
                        <a:rPr lang="en-US" sz="400" b="0">
                          <a:effectLst/>
                          <a:latin typeface="Google Sans" panose="020B0604020202020204" charset="0"/>
                        </a:rPr>
                      </a:br>
                      <a:r>
                        <a:rPr lang="en-US" sz="400" b="0">
                          <a:effectLst/>
                          <a:latin typeface="Google Sans" panose="020B0604020202020204" charset="0"/>
                        </a:rPr>
                        <a:t>- No settings for customisation of font size, color, or language</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9EAD3"/>
                    </a:solidFill>
                  </a:tcPr>
                </a:tc>
                <a:tc>
                  <a:txBody>
                    <a:bodyPr/>
                    <a:lstStyle/>
                    <a:p>
                      <a:pPr rtl="0" fontAlgn="t">
                        <a:buNone/>
                      </a:pPr>
                      <a:r>
                        <a:rPr lang="en-US" sz="400" b="0">
                          <a:effectLst/>
                          <a:latin typeface="Google Sans" panose="020B0604020202020204" charset="0"/>
                        </a:rPr>
                        <a:t>Okay</a:t>
                      </a:r>
                      <a:br>
                        <a:rPr lang="en-US" sz="400" b="0">
                          <a:effectLst/>
                          <a:latin typeface="Google Sans" panose="020B0604020202020204" charset="0"/>
                        </a:rPr>
                      </a:br>
                      <a:r>
                        <a:rPr lang="en-US" sz="400" b="0">
                          <a:effectLst/>
                          <a:latin typeface="Google Sans" panose="020B0604020202020204" charset="0"/>
                        </a:rPr>
                        <a:t>+ Fast sign up process for new users</a:t>
                      </a:r>
                      <a:br>
                        <a:rPr lang="en-US" sz="400" b="0">
                          <a:effectLst/>
                          <a:latin typeface="Google Sans" panose="020B0604020202020204" charset="0"/>
                        </a:rPr>
                      </a:br>
                      <a:r>
                        <a:rPr lang="en-US" sz="400" b="0">
                          <a:effectLst/>
                          <a:latin typeface="Google Sans" panose="020B0604020202020204" charset="0"/>
                        </a:rPr>
                        <a:t>- Asking users to select a date and time on product page, which is strange</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9EAD3"/>
                    </a:solidFill>
                  </a:tcPr>
                </a:tc>
                <a:tc>
                  <a:txBody>
                    <a:bodyPr/>
                    <a:lstStyle/>
                    <a:p>
                      <a:pPr rtl="0" fontAlgn="t">
                        <a:buNone/>
                      </a:pPr>
                      <a:r>
                        <a:rPr lang="en-US" sz="400" b="0">
                          <a:effectLst/>
                          <a:latin typeface="Google Sans" panose="020B0604020202020204" charset="0"/>
                        </a:rPr>
                        <a:t>Outstanding</a:t>
                      </a:r>
                      <a:br>
                        <a:rPr lang="en-US" sz="400" b="0">
                          <a:effectLst/>
                          <a:latin typeface="Google Sans" panose="020B0604020202020204" charset="0"/>
                        </a:rPr>
                      </a:br>
                      <a:r>
                        <a:rPr lang="en-US" sz="400" b="0">
                          <a:effectLst/>
                          <a:latin typeface="Google Sans" panose="020B0604020202020204" charset="0"/>
                        </a:rPr>
                        <a:t>+ Easy to scan and search by catogories</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9EAD3"/>
                    </a:solidFill>
                  </a:tcPr>
                </a:tc>
                <a:tc>
                  <a:txBody>
                    <a:bodyPr/>
                    <a:lstStyle/>
                    <a:p>
                      <a:pPr rtl="0" fontAlgn="t">
                        <a:buNone/>
                      </a:pPr>
                      <a:r>
                        <a:rPr lang="en-US" sz="400" b="0">
                          <a:effectLst/>
                          <a:latin typeface="Google Sans" panose="020B0604020202020204" charset="0"/>
                        </a:rPr>
                        <a:t>Okay</a:t>
                      </a:r>
                      <a:br>
                        <a:rPr lang="en-US" sz="400" b="0">
                          <a:effectLst/>
                          <a:latin typeface="Google Sans" panose="020B0604020202020204" charset="0"/>
                        </a:rPr>
                      </a:br>
                      <a:r>
                        <a:rPr lang="en-US" sz="400" b="0">
                          <a:effectLst/>
                          <a:latin typeface="Google Sans" panose="020B0604020202020204" charset="0"/>
                        </a:rPr>
                        <a:t>+ Clear font and art direction</a:t>
                      </a:r>
                      <a:br>
                        <a:rPr lang="en-US" sz="400" b="0">
                          <a:effectLst/>
                          <a:latin typeface="Google Sans" panose="020B0604020202020204" charset="0"/>
                        </a:rPr>
                      </a:br>
                      <a:r>
                        <a:rPr lang="en-US" sz="400" b="0">
                          <a:effectLst/>
                          <a:latin typeface="Google Sans" panose="020B0604020202020204" charset="0"/>
                        </a:rPr>
                        <a:t>- Inconsistent color scheme between pages</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AD1DC"/>
                    </a:solidFill>
                  </a:tcPr>
                </a:tc>
                <a:tc>
                  <a:txBody>
                    <a:bodyPr/>
                    <a:lstStyle/>
                    <a:p>
                      <a:pPr rtl="0" fontAlgn="t">
                        <a:buNone/>
                      </a:pPr>
                      <a:r>
                        <a:rPr lang="en-US" sz="400" b="0">
                          <a:effectLst/>
                          <a:latin typeface="Google Sans" panose="020B0604020202020204" charset="0"/>
                        </a:rPr>
                        <a:t>Friendly and direct</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0E0E3"/>
                    </a:solidFill>
                  </a:tcPr>
                </a:tc>
                <a:tc>
                  <a:txBody>
                    <a:bodyPr/>
                    <a:lstStyle/>
                    <a:p>
                      <a:pPr rtl="0" fontAlgn="t">
                        <a:buNone/>
                      </a:pPr>
                      <a:r>
                        <a:rPr lang="en-US" sz="400" b="0">
                          <a:effectLst/>
                          <a:latin typeface="Google Sans" panose="020B0604020202020204" charset="0"/>
                        </a:rPr>
                        <a:t>Good</a:t>
                      </a:r>
                      <a:br>
                        <a:rPr lang="en-US" sz="400" b="0">
                          <a:effectLst/>
                          <a:latin typeface="Google Sans" panose="020B0604020202020204" charset="0"/>
                        </a:rPr>
                      </a:br>
                      <a:r>
                        <a:rPr lang="en-US" sz="400" b="0">
                          <a:effectLst/>
                          <a:latin typeface="Google Sans" panose="020B0604020202020204" charset="0"/>
                        </a:rPr>
                        <a:t>+ All key info is present</a:t>
                      </a:r>
                      <a:br>
                        <a:rPr lang="en-US" sz="400" b="0">
                          <a:effectLst/>
                          <a:latin typeface="Google Sans" panose="020B0604020202020204" charset="0"/>
                        </a:rPr>
                      </a:br>
                      <a:r>
                        <a:rPr lang="en-US" sz="400" b="0">
                          <a:effectLst/>
                          <a:latin typeface="Google Sans" panose="020B0604020202020204" charset="0"/>
                        </a:rPr>
                        <a:t>- Unnecessary delivery details</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0E0E3"/>
                    </a:solidFill>
                  </a:tcPr>
                </a:tc>
                <a:extLst>
                  <a:ext uri="{0D108BD9-81ED-4DB2-BD59-A6C34878D82A}">
                    <a16:rowId xmlns:a16="http://schemas.microsoft.com/office/drawing/2014/main" val="1309191086"/>
                  </a:ext>
                </a:extLst>
              </a:tr>
              <a:tr h="718640">
                <a:tc>
                  <a:txBody>
                    <a:bodyPr/>
                    <a:lstStyle/>
                    <a:p>
                      <a:pPr rtl="0" fontAlgn="ctr">
                        <a:buNone/>
                      </a:pPr>
                      <a:r>
                        <a:rPr lang="en-US" sz="400" b="0">
                          <a:effectLst/>
                          <a:latin typeface="Google Sans" panose="020B0604020202020204" charset="0"/>
                        </a:rPr>
                        <a:t>Flower Architect</a:t>
                      </a:r>
                      <a:br>
                        <a:rPr lang="en-US" sz="400" b="0">
                          <a:effectLst/>
                          <a:latin typeface="Google Sans" panose="020B0604020202020204" charset="0"/>
                        </a:rPr>
                      </a:br>
                      <a:endParaRPr lang="en-US" sz="400" b="0">
                        <a:effectLst/>
                        <a:latin typeface="Google Sans" panose="020B0604020202020204" charset="0"/>
                      </a:endParaRP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noFill/>
                  </a:tcPr>
                </a:tc>
                <a:tc>
                  <a:txBody>
                    <a:bodyPr/>
                    <a:lstStyle/>
                    <a:p>
                      <a:pPr rtl="0" fontAlgn="ctr">
                        <a:buNone/>
                      </a:pPr>
                      <a:r>
                        <a:rPr lang="en-US" sz="400" b="0">
                          <a:solidFill>
                            <a:srgbClr val="434343"/>
                          </a:solidFill>
                          <a:effectLst/>
                          <a:latin typeface="Google Sans" panose="020B0604020202020204" charset="0"/>
                        </a:rPr>
                        <a:t>Indirect</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solidFill>
                            <a:srgbClr val="434343"/>
                          </a:solidFill>
                          <a:effectLst/>
                          <a:latin typeface="Google Sans" panose="020B0604020202020204" charset="0"/>
                        </a:rPr>
                        <a:t>USA</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solidFill>
                            <a:srgbClr val="434343"/>
                          </a:solidFill>
                          <a:effectLst/>
                          <a:latin typeface="Google Sans" panose="020B0604020202020204" charset="0"/>
                        </a:rPr>
                        <a:t>Create virtual flower arragements and display in virtual scenes</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effectLst/>
                          <a:latin typeface="Google Sans" panose="020B0604020202020204" charset="0"/>
                        </a:rPr>
                        <a:t>$$$</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effectLst/>
                          <a:latin typeface="Google Sans" panose="020B0604020202020204" charset="0"/>
                        </a:rPr>
                        <a:t>Flower Architect</a:t>
                      </a:r>
                      <a:br>
                        <a:rPr lang="en-US" sz="400" b="0">
                          <a:effectLst/>
                          <a:latin typeface="Google Sans" panose="020B0604020202020204" charset="0"/>
                        </a:rPr>
                      </a:br>
                      <a:r>
                        <a:rPr lang="en-US" sz="400" b="0">
                          <a:effectLst/>
                          <a:latin typeface="Google Sans" panose="020B0604020202020204" charset="0"/>
                          <a:hlinkClick r:id="rId7"/>
                        </a:rPr>
                        <a:t>https://www.flowerarchitect.com/en</a:t>
                      </a:r>
                      <a:endParaRPr lang="en-US" sz="400" b="0">
                        <a:effectLst/>
                        <a:latin typeface="Google Sans" panose="020B0604020202020204" charset="0"/>
                      </a:endParaRP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solidFill>
                            <a:srgbClr val="434343"/>
                          </a:solidFill>
                          <a:effectLst/>
                          <a:latin typeface="Google Sans" panose="020B0604020202020204" charset="0"/>
                        </a:rPr>
                        <a:t>Small</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solidFill>
                            <a:srgbClr val="434343"/>
                          </a:solidFill>
                          <a:effectLst/>
                          <a:latin typeface="Google Sans" panose="020B0604020202020204" charset="0"/>
                        </a:rPr>
                        <a:t>Floral professionals who need software to visualise bouquets</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solidFill>
                            <a:srgbClr val="434343"/>
                          </a:solidFill>
                          <a:effectLst/>
                          <a:latin typeface="Google Sans" panose="020B0604020202020204" charset="0"/>
                        </a:rPr>
                        <a:t>Advanced tools for experimenting and visualising flower arrangements</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t">
                        <a:buNone/>
                      </a:pPr>
                      <a:r>
                        <a:rPr lang="en-US" sz="400" b="0">
                          <a:effectLst/>
                          <a:latin typeface="Google Sans" panose="020B0604020202020204" charset="0"/>
                        </a:rPr>
                        <a:t>Okay</a:t>
                      </a:r>
                      <a:br>
                        <a:rPr lang="en-US" sz="400" b="0">
                          <a:effectLst/>
                          <a:latin typeface="Google Sans" panose="020B0604020202020204" charset="0"/>
                        </a:rPr>
                      </a:br>
                      <a:r>
                        <a:rPr lang="en-US" sz="400" b="0">
                          <a:effectLst/>
                          <a:latin typeface="Google Sans" panose="020B0604020202020204" charset="0"/>
                        </a:rPr>
                        <a:t>+ Simple to use</a:t>
                      </a:r>
                      <a:br>
                        <a:rPr lang="en-US" sz="400" b="0">
                          <a:effectLst/>
                          <a:latin typeface="Google Sans" panose="020B0604020202020204" charset="0"/>
                        </a:rPr>
                      </a:br>
                      <a:r>
                        <a:rPr lang="en-US" sz="400" b="0">
                          <a:effectLst/>
                          <a:latin typeface="Google Sans" panose="020B0604020202020204" charset="0"/>
                        </a:rPr>
                        <a:t>- Looks more like a game than a software</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F2CC"/>
                    </a:solidFill>
                  </a:tcPr>
                </a:tc>
                <a:tc>
                  <a:txBody>
                    <a:bodyPr/>
                    <a:lstStyle/>
                    <a:p>
                      <a:pPr rtl="0" fontAlgn="t">
                        <a:buNone/>
                      </a:pPr>
                      <a:r>
                        <a:rPr lang="en-US" sz="400" b="0">
                          <a:effectLst/>
                          <a:latin typeface="Google Sans" panose="020B0604020202020204" charset="0"/>
                        </a:rPr>
                        <a:t>Needs Work</a:t>
                      </a:r>
                      <a:br>
                        <a:rPr lang="en-US" sz="400" b="0">
                          <a:effectLst/>
                          <a:latin typeface="Google Sans" panose="020B0604020202020204" charset="0"/>
                        </a:rPr>
                      </a:br>
                      <a:r>
                        <a:rPr lang="en-US" sz="400" b="0">
                          <a:effectLst/>
                          <a:latin typeface="Google Sans" panose="020B0604020202020204" charset="0"/>
                        </a:rPr>
                        <a:t>- Lengthy and fustrating sign up process</a:t>
                      </a:r>
                      <a:br>
                        <a:rPr lang="en-US" sz="400" b="0">
                          <a:effectLst/>
                          <a:latin typeface="Google Sans" panose="020B0604020202020204" charset="0"/>
                        </a:rPr>
                      </a:br>
                      <a:r>
                        <a:rPr lang="en-US" sz="400" b="0">
                          <a:effectLst/>
                          <a:latin typeface="Google Sans" panose="020B0604020202020204" charset="0"/>
                        </a:rPr>
                        <a:t>- Visuals look immature</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F2CC"/>
                    </a:solidFill>
                  </a:tcPr>
                </a:tc>
                <a:tc>
                  <a:txBody>
                    <a:bodyPr/>
                    <a:lstStyle/>
                    <a:p>
                      <a:pPr rtl="0" fontAlgn="t">
                        <a:buNone/>
                      </a:pPr>
                      <a:r>
                        <a:rPr lang="en-US" sz="400" b="0">
                          <a:effectLst/>
                          <a:latin typeface="Google Sans" panose="020B0604020202020204" charset="0"/>
                        </a:rPr>
                        <a:t>Oustanding</a:t>
                      </a:r>
                      <a:br>
                        <a:rPr lang="en-US" sz="400" b="0">
                          <a:effectLst/>
                          <a:latin typeface="Google Sans" panose="020B0604020202020204" charset="0"/>
                        </a:rPr>
                      </a:br>
                      <a:r>
                        <a:rPr lang="en-US" sz="400" b="0">
                          <a:effectLst/>
                          <a:latin typeface="Google Sans" panose="020B0604020202020204" charset="0"/>
                        </a:rPr>
                        <a:t>+ Select, arrange, store, and edit spaces.</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9EAD3"/>
                    </a:solidFill>
                  </a:tcPr>
                </a:tc>
                <a:tc>
                  <a:txBody>
                    <a:bodyPr/>
                    <a:lstStyle/>
                    <a:p>
                      <a:pPr rtl="0" fontAlgn="t">
                        <a:buNone/>
                      </a:pPr>
                      <a:r>
                        <a:rPr lang="en-US" sz="400" b="0">
                          <a:effectLst/>
                          <a:latin typeface="Google Sans" panose="020B0604020202020204" charset="0"/>
                        </a:rPr>
                        <a:t>Okay</a:t>
                      </a:r>
                      <a:br>
                        <a:rPr lang="en-US" sz="400" b="0">
                          <a:effectLst/>
                          <a:latin typeface="Google Sans" panose="020B0604020202020204" charset="0"/>
                        </a:rPr>
                      </a:br>
                      <a:r>
                        <a:rPr lang="en-US" sz="400" b="0">
                          <a:effectLst/>
                          <a:latin typeface="Google Sans" panose="020B0604020202020204" charset="0"/>
                        </a:rPr>
                        <a:t>+ 20+ languages supported</a:t>
                      </a:r>
                      <a:br>
                        <a:rPr lang="en-US" sz="400" b="0">
                          <a:effectLst/>
                          <a:latin typeface="Google Sans" panose="020B0604020202020204" charset="0"/>
                        </a:rPr>
                      </a:br>
                      <a:r>
                        <a:rPr lang="en-US" sz="400" b="0">
                          <a:effectLst/>
                          <a:latin typeface="Google Sans" panose="020B0604020202020204" charset="0"/>
                        </a:rPr>
                        <a:t>- Small font sizes makes content difficult to read</a:t>
                      </a:r>
                      <a:br>
                        <a:rPr lang="en-US" sz="400" b="0">
                          <a:effectLst/>
                          <a:latin typeface="Google Sans" panose="020B0604020202020204" charset="0"/>
                        </a:rPr>
                      </a:br>
                      <a:r>
                        <a:rPr lang="en-US" sz="400" b="0">
                          <a:effectLst/>
                          <a:latin typeface="Google Sans" panose="020B0604020202020204" charset="0"/>
                        </a:rPr>
                        <a:t>- Confusing icons (e.g., for logout or redirecting to online website)</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9EAD3"/>
                    </a:solidFill>
                  </a:tcPr>
                </a:tc>
                <a:tc>
                  <a:txBody>
                    <a:bodyPr/>
                    <a:lstStyle/>
                    <a:p>
                      <a:pPr rtl="0" fontAlgn="t">
                        <a:buNone/>
                      </a:pPr>
                      <a:r>
                        <a:rPr lang="en-US" sz="400" b="1">
                          <a:effectLst/>
                          <a:latin typeface="Google Sans" panose="020B0604020202020204" charset="0"/>
                        </a:rPr>
                        <a:t>Outstanding</a:t>
                      </a:r>
                      <a:br>
                        <a:rPr lang="en-US" sz="400" b="1">
                          <a:effectLst/>
                          <a:latin typeface="Google Sans" panose="020B0604020202020204" charset="0"/>
                        </a:rPr>
                      </a:br>
                      <a:r>
                        <a:rPr lang="en-US" sz="400" b="1">
                          <a:effectLst/>
                          <a:latin typeface="Google Sans" panose="020B0604020202020204" charset="0"/>
                        </a:rPr>
                        <a:t>+ Clear flow from selecting flowers to arranging them to organising them in folders</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9EAD3"/>
                    </a:solidFill>
                  </a:tcPr>
                </a:tc>
                <a:tc>
                  <a:txBody>
                    <a:bodyPr/>
                    <a:lstStyle/>
                    <a:p>
                      <a:pPr rtl="0" fontAlgn="t">
                        <a:buNone/>
                      </a:pPr>
                      <a:r>
                        <a:rPr lang="en-US" sz="400" b="0">
                          <a:effectLst/>
                          <a:latin typeface="Google Sans" panose="020B0604020202020204" charset="0"/>
                        </a:rPr>
                        <a:t>Needs Work</a:t>
                      </a:r>
                      <a:br>
                        <a:rPr lang="en-US" sz="400" b="0">
                          <a:effectLst/>
                          <a:latin typeface="Google Sans" panose="020B0604020202020204" charset="0"/>
                        </a:rPr>
                      </a:br>
                      <a:r>
                        <a:rPr lang="en-US" sz="400" b="0">
                          <a:effectLst/>
                          <a:latin typeface="Google Sans" panose="020B0604020202020204" charset="0"/>
                        </a:rPr>
                        <a:t>- Extremely slow loading between pages</a:t>
                      </a:r>
                      <a:br>
                        <a:rPr lang="en-US" sz="400" b="0">
                          <a:effectLst/>
                          <a:latin typeface="Google Sans" panose="020B0604020202020204" charset="0"/>
                        </a:rPr>
                      </a:br>
                      <a:r>
                        <a:rPr lang="en-US" sz="400" b="0">
                          <a:effectLst/>
                          <a:latin typeface="Google Sans" panose="020B0604020202020204" charset="0"/>
                        </a:rPr>
                        <a:t>- Always need to come back to home page to go to a different page</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9EAD3"/>
                    </a:solidFill>
                  </a:tcPr>
                </a:tc>
                <a:tc>
                  <a:txBody>
                    <a:bodyPr/>
                    <a:lstStyle/>
                    <a:p>
                      <a:pPr rtl="0" fontAlgn="t">
                        <a:buNone/>
                      </a:pPr>
                      <a:r>
                        <a:rPr lang="en-US" sz="400" b="0">
                          <a:effectLst/>
                          <a:latin typeface="Google Sans" panose="020B0604020202020204" charset="0"/>
                        </a:rPr>
                        <a:t>Okay</a:t>
                      </a:r>
                      <a:br>
                        <a:rPr lang="en-US" sz="400" b="0">
                          <a:effectLst/>
                          <a:latin typeface="Google Sans" panose="020B0604020202020204" charset="0"/>
                        </a:rPr>
                      </a:br>
                      <a:r>
                        <a:rPr lang="en-US" sz="400" b="0">
                          <a:effectLst/>
                          <a:latin typeface="Google Sans" panose="020B0604020202020204" charset="0"/>
                        </a:rPr>
                        <a:t>+ Clear color scheme (blue and pink)</a:t>
                      </a:r>
                      <a:br>
                        <a:rPr lang="en-US" sz="400" b="0">
                          <a:effectLst/>
                          <a:latin typeface="Google Sans" panose="020B0604020202020204" charset="0"/>
                        </a:rPr>
                      </a:br>
                      <a:r>
                        <a:rPr lang="en-US" sz="400" b="0">
                          <a:effectLst/>
                          <a:latin typeface="Google Sans" panose="020B0604020202020204" charset="0"/>
                        </a:rPr>
                        <a:t>- Weak brand identity</a:t>
                      </a:r>
                      <a:br>
                        <a:rPr lang="en-US" sz="400" b="0">
                          <a:effectLst/>
                          <a:latin typeface="Google Sans" panose="020B0604020202020204" charset="0"/>
                        </a:rPr>
                      </a:br>
                      <a:r>
                        <a:rPr lang="en-US" sz="400" b="0">
                          <a:effectLst/>
                          <a:latin typeface="Google Sans" panose="020B0604020202020204" charset="0"/>
                        </a:rPr>
                        <a:t>- Color contrast is weak</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AD1DC"/>
                    </a:solidFill>
                  </a:tcPr>
                </a:tc>
                <a:tc>
                  <a:txBody>
                    <a:bodyPr/>
                    <a:lstStyle/>
                    <a:p>
                      <a:pPr rtl="0" fontAlgn="t">
                        <a:buNone/>
                      </a:pPr>
                      <a:r>
                        <a:rPr lang="en-US" sz="400" b="0">
                          <a:effectLst/>
                          <a:latin typeface="Google Sans" panose="020B0604020202020204" charset="0"/>
                        </a:rPr>
                        <a:t>Serious and direct</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0E0E3"/>
                    </a:solidFill>
                  </a:tcPr>
                </a:tc>
                <a:tc>
                  <a:txBody>
                    <a:bodyPr/>
                    <a:lstStyle/>
                    <a:p>
                      <a:pPr rtl="0" fontAlgn="t">
                        <a:buNone/>
                      </a:pPr>
                      <a:r>
                        <a:rPr lang="en-US" sz="400" b="0">
                          <a:effectLst/>
                          <a:latin typeface="Google Sans" panose="020B0604020202020204" charset="0"/>
                        </a:rPr>
                        <a:t>Needs Work</a:t>
                      </a:r>
                      <a:br>
                        <a:rPr lang="en-US" sz="400" b="0">
                          <a:effectLst/>
                          <a:latin typeface="Google Sans" panose="020B0604020202020204" charset="0"/>
                        </a:rPr>
                      </a:br>
                      <a:r>
                        <a:rPr lang="en-US" sz="400" b="0">
                          <a:effectLst/>
                          <a:latin typeface="Google Sans" panose="020B0604020202020204" charset="0"/>
                        </a:rPr>
                        <a:t>- Not enough info in home page</a:t>
                      </a:r>
                      <a:br>
                        <a:rPr lang="en-US" sz="400" b="0">
                          <a:effectLst/>
                          <a:latin typeface="Google Sans" panose="020B0604020202020204" charset="0"/>
                        </a:rPr>
                      </a:br>
                      <a:r>
                        <a:rPr lang="en-US" sz="400" b="0">
                          <a:effectLst/>
                          <a:latin typeface="Google Sans" panose="020B0604020202020204" charset="0"/>
                        </a:rPr>
                        <a:t>- Icons lack labels</a:t>
                      </a:r>
                      <a:br>
                        <a:rPr lang="en-US" sz="400" b="0">
                          <a:effectLst/>
                          <a:latin typeface="Google Sans" panose="020B0604020202020204" charset="0"/>
                        </a:rPr>
                      </a:br>
                      <a:r>
                        <a:rPr lang="en-US" sz="400" b="0">
                          <a:effectLst/>
                          <a:latin typeface="Google Sans" panose="020B0604020202020204" charset="0"/>
                        </a:rPr>
                        <a:t>- Baskets are too descriptive (e.g., including code such as WKD4Y3)</a:t>
                      </a:r>
                    </a:p>
                  </a:txBody>
                  <a:tcPr marL="3807" marR="3807" marT="2538" marB="2538">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0E0E3"/>
                    </a:solidFill>
                  </a:tcPr>
                </a:tc>
                <a:extLst>
                  <a:ext uri="{0D108BD9-81ED-4DB2-BD59-A6C34878D82A}">
                    <a16:rowId xmlns:a16="http://schemas.microsoft.com/office/drawing/2014/main" val="2396837648"/>
                  </a:ext>
                </a:extLst>
              </a:tr>
              <a:tr h="540308">
                <a:tc>
                  <a:txBody>
                    <a:bodyPr/>
                    <a:lstStyle/>
                    <a:p>
                      <a:pPr rtl="0" fontAlgn="ctr">
                        <a:buNone/>
                      </a:pPr>
                      <a:r>
                        <a:rPr lang="en-US" sz="400" b="0">
                          <a:effectLst/>
                          <a:latin typeface="Google Sans" panose="020B0604020202020204" charset="0"/>
                        </a:rPr>
                        <a:t>Pinterest</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noFill/>
                  </a:tcPr>
                </a:tc>
                <a:tc>
                  <a:txBody>
                    <a:bodyPr/>
                    <a:lstStyle/>
                    <a:p>
                      <a:pPr rtl="0" fontAlgn="ctr">
                        <a:buNone/>
                      </a:pPr>
                      <a:r>
                        <a:rPr lang="en-US" sz="400" b="0">
                          <a:solidFill>
                            <a:srgbClr val="434343"/>
                          </a:solidFill>
                          <a:effectLst/>
                          <a:latin typeface="Google Sans" panose="020B0604020202020204" charset="0"/>
                        </a:rPr>
                        <a:t>Indirect</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solidFill>
                            <a:srgbClr val="434343"/>
                          </a:solidFill>
                          <a:effectLst/>
                          <a:latin typeface="Google Sans" panose="020B0604020202020204" charset="0"/>
                        </a:rPr>
                        <a:t>International</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solidFill>
                            <a:srgbClr val="434343"/>
                          </a:solidFill>
                          <a:effectLst/>
                          <a:latin typeface="Google Sans" panose="020B0604020202020204" charset="0"/>
                        </a:rPr>
                        <a:t>Plan aesthetics, including florals, or view aesthetics made by other users</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effectLst/>
                          <a:latin typeface="Google Sans" panose="020B0604020202020204" charset="0"/>
                        </a:rPr>
                        <a:t>$</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effectLst/>
                          <a:latin typeface="Google Sans" panose="020B0604020202020204" charset="0"/>
                        </a:rPr>
                        <a:t>Pinterest</a:t>
                      </a:r>
                      <a:br>
                        <a:rPr lang="en-US" sz="400" b="0">
                          <a:effectLst/>
                          <a:latin typeface="Google Sans" panose="020B0604020202020204" charset="0"/>
                        </a:rPr>
                      </a:br>
                      <a:r>
                        <a:rPr lang="en-US" sz="400" b="0">
                          <a:effectLst/>
                          <a:latin typeface="Google Sans" panose="020B0604020202020204" charset="0"/>
                          <a:hlinkClick r:id="rId8"/>
                        </a:rPr>
                        <a:t>https://www.pinterest.com/</a:t>
                      </a:r>
                      <a:endParaRPr lang="en-US" sz="400" b="0">
                        <a:effectLst/>
                        <a:latin typeface="Google Sans" panose="020B0604020202020204" charset="0"/>
                      </a:endParaRP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solidFill>
                            <a:srgbClr val="434343"/>
                          </a:solidFill>
                          <a:effectLst/>
                          <a:latin typeface="Google Sans" panose="020B0604020202020204" charset="0"/>
                        </a:rPr>
                        <a:t>Large</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solidFill>
                            <a:srgbClr val="434343"/>
                          </a:solidFill>
                          <a:effectLst/>
                          <a:latin typeface="Google Sans" panose="020B0604020202020204" charset="0"/>
                        </a:rPr>
                        <a:t>Users seeking visual inspiration and ideas</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solidFill>
                            <a:srgbClr val="434343"/>
                          </a:solidFill>
                          <a:effectLst/>
                          <a:latin typeface="Google Sans" panose="020B0604020202020204" charset="0"/>
                        </a:rPr>
                        <a:t>Connect users with ideas and inspirations for aesthetics</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0F6FB"/>
                    </a:solidFill>
                  </a:tcPr>
                </a:tc>
                <a:tc>
                  <a:txBody>
                    <a:bodyPr/>
                    <a:lstStyle/>
                    <a:p>
                      <a:pPr rtl="0" fontAlgn="ctr">
                        <a:buNone/>
                      </a:pPr>
                      <a:r>
                        <a:rPr lang="en-US" sz="400" b="0">
                          <a:effectLst/>
                          <a:latin typeface="Google Sans" panose="020B0604020202020204" charset="0"/>
                        </a:rPr>
                        <a:t>Outstanding</a:t>
                      </a:r>
                      <a:br>
                        <a:rPr lang="en-US" sz="400" b="0">
                          <a:effectLst/>
                          <a:latin typeface="Google Sans" panose="020B0604020202020204" charset="0"/>
                        </a:rPr>
                      </a:br>
                      <a:r>
                        <a:rPr lang="en-US" sz="400" b="0">
                          <a:effectLst/>
                          <a:latin typeface="Google Sans" panose="020B0604020202020204" charset="0"/>
                        </a:rPr>
                        <a:t>+ Clean, simple design</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F2CC"/>
                    </a:solidFill>
                  </a:tcPr>
                </a:tc>
                <a:tc>
                  <a:txBody>
                    <a:bodyPr/>
                    <a:lstStyle/>
                    <a:p>
                      <a:pPr rtl="0" fontAlgn="ctr">
                        <a:buNone/>
                      </a:pPr>
                      <a:r>
                        <a:rPr lang="en-US" sz="400" b="0">
                          <a:effectLst/>
                          <a:latin typeface="Google Sans" panose="020B0604020202020204" charset="0"/>
                        </a:rPr>
                        <a:t>Outstanding</a:t>
                      </a:r>
                      <a:br>
                        <a:rPr lang="en-US" sz="400" b="0">
                          <a:effectLst/>
                          <a:latin typeface="Google Sans" panose="020B0604020202020204" charset="0"/>
                        </a:rPr>
                      </a:br>
                      <a:r>
                        <a:rPr lang="en-US" sz="400" b="0">
                          <a:effectLst/>
                          <a:latin typeface="Google Sans" panose="020B0604020202020204" charset="0"/>
                        </a:rPr>
                        <a:t>+ Helpful color tags for filtering</a:t>
                      </a:r>
                      <a:br>
                        <a:rPr lang="en-US" sz="400" b="0">
                          <a:effectLst/>
                          <a:latin typeface="Google Sans" panose="020B0604020202020204" charset="0"/>
                        </a:rPr>
                      </a:br>
                      <a:r>
                        <a:rPr lang="en-US" sz="400" b="0">
                          <a:effectLst/>
                          <a:latin typeface="Google Sans" panose="020B0604020202020204" charset="0"/>
                        </a:rPr>
                        <a:t>+ Consistent between desktop and mobile</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FFF2CC"/>
                    </a:solidFill>
                  </a:tcPr>
                </a:tc>
                <a:tc>
                  <a:txBody>
                    <a:bodyPr/>
                    <a:lstStyle/>
                    <a:p>
                      <a:pPr rtl="0" fontAlgn="ctr">
                        <a:buNone/>
                      </a:pPr>
                      <a:r>
                        <a:rPr lang="en-US" sz="400" b="0">
                          <a:effectLst/>
                          <a:latin typeface="Google Sans" panose="020B0604020202020204" charset="0"/>
                        </a:rPr>
                        <a:t>Outstanding </a:t>
                      </a:r>
                      <a:br>
                        <a:rPr lang="en-US" sz="400" b="0">
                          <a:effectLst/>
                          <a:latin typeface="Google Sans" panose="020B0604020202020204" charset="0"/>
                        </a:rPr>
                      </a:br>
                      <a:r>
                        <a:rPr lang="en-US" sz="400" b="0">
                          <a:effectLst/>
                          <a:latin typeface="Google Sans" panose="020B0604020202020204" charset="0"/>
                        </a:rPr>
                        <a:t>+ Personalised suggestions</a:t>
                      </a:r>
                      <a:br>
                        <a:rPr lang="en-US" sz="400" b="0">
                          <a:effectLst/>
                          <a:latin typeface="Google Sans" panose="020B0604020202020204" charset="0"/>
                        </a:rPr>
                      </a:br>
                      <a:r>
                        <a:rPr lang="en-US" sz="400" b="0">
                          <a:effectLst/>
                          <a:latin typeface="Google Sans" panose="020B0604020202020204" charset="0"/>
                        </a:rPr>
                        <a:t>+ Create your own idea or explore others's</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9EAD3"/>
                    </a:solidFill>
                  </a:tcPr>
                </a:tc>
                <a:tc>
                  <a:txBody>
                    <a:bodyPr/>
                    <a:lstStyle/>
                    <a:p>
                      <a:pPr rtl="0" fontAlgn="ctr">
                        <a:buNone/>
                      </a:pPr>
                      <a:r>
                        <a:rPr lang="en-US" sz="400" b="0">
                          <a:effectLst/>
                          <a:latin typeface="Google Sans" panose="020B0604020202020204" charset="0"/>
                        </a:rPr>
                        <a:t>Outstanding</a:t>
                      </a:r>
                      <a:br>
                        <a:rPr lang="en-US" sz="400" b="0">
                          <a:effectLst/>
                          <a:latin typeface="Google Sans" panose="020B0604020202020204" charset="0"/>
                        </a:rPr>
                      </a:br>
                      <a:r>
                        <a:rPr lang="en-US" sz="400" b="0">
                          <a:effectLst/>
                          <a:latin typeface="Google Sans" panose="020B0604020202020204" charset="0"/>
                        </a:rPr>
                        <a:t>+ Descriptive alt text</a:t>
                      </a:r>
                      <a:br>
                        <a:rPr lang="en-US" sz="400" b="0">
                          <a:effectLst/>
                          <a:latin typeface="Google Sans" panose="020B0604020202020204" charset="0"/>
                        </a:rPr>
                      </a:br>
                      <a:r>
                        <a:rPr lang="en-US" sz="400" b="0">
                          <a:effectLst/>
                          <a:latin typeface="Google Sans" panose="020B0604020202020204" charset="0"/>
                        </a:rPr>
                        <a:t>- Multiple languages offered</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9EAD3"/>
                    </a:solidFill>
                  </a:tcPr>
                </a:tc>
                <a:tc>
                  <a:txBody>
                    <a:bodyPr/>
                    <a:lstStyle/>
                    <a:p>
                      <a:pPr rtl="0" fontAlgn="ctr">
                        <a:buNone/>
                      </a:pPr>
                      <a:r>
                        <a:rPr lang="en-US" sz="400" b="0">
                          <a:effectLst/>
                          <a:latin typeface="Google Sans" panose="020B0604020202020204" charset="0"/>
                        </a:rPr>
                        <a:t>Outstanding</a:t>
                      </a:r>
                      <a:br>
                        <a:rPr lang="en-US" sz="400" b="0">
                          <a:effectLst/>
                          <a:latin typeface="Google Sans" panose="020B0604020202020204" charset="0"/>
                        </a:rPr>
                      </a:br>
                      <a:r>
                        <a:rPr lang="en-US" sz="400" b="0">
                          <a:effectLst/>
                          <a:latin typeface="Google Sans" panose="020B0604020202020204" charset="0"/>
                        </a:rPr>
                        <a:t>+ Simple to go from searching to saving or downloading ideas</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9EAD3"/>
                    </a:solidFill>
                  </a:tcPr>
                </a:tc>
                <a:tc>
                  <a:txBody>
                    <a:bodyPr/>
                    <a:lstStyle/>
                    <a:p>
                      <a:pPr rtl="0" fontAlgn="ctr">
                        <a:buNone/>
                      </a:pPr>
                      <a:r>
                        <a:rPr lang="en-US" sz="400" b="0">
                          <a:effectLst/>
                          <a:latin typeface="Google Sans" panose="020B0604020202020204" charset="0"/>
                        </a:rPr>
                        <a:t>Outstanding</a:t>
                      </a:r>
                      <a:br>
                        <a:rPr lang="en-US" sz="400" b="0">
                          <a:effectLst/>
                          <a:latin typeface="Google Sans" panose="020B0604020202020204" charset="0"/>
                        </a:rPr>
                      </a:br>
                      <a:r>
                        <a:rPr lang="en-US" sz="400" b="0">
                          <a:effectLst/>
                          <a:latin typeface="Google Sans" panose="020B0604020202020204" charset="0"/>
                        </a:rPr>
                        <a:t>+ Personalised categories</a:t>
                      </a:r>
                      <a:br>
                        <a:rPr lang="en-US" sz="400" b="0">
                          <a:effectLst/>
                          <a:latin typeface="Google Sans" panose="020B0604020202020204" charset="0"/>
                        </a:rPr>
                      </a:br>
                      <a:r>
                        <a:rPr lang="en-US" sz="400" b="0">
                          <a:effectLst/>
                          <a:latin typeface="Google Sans" panose="020B0604020202020204" charset="0"/>
                        </a:rPr>
                        <a:t>+ View search history</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9EAD3"/>
                    </a:solidFill>
                  </a:tcPr>
                </a:tc>
                <a:tc>
                  <a:txBody>
                    <a:bodyPr/>
                    <a:lstStyle/>
                    <a:p>
                      <a:pPr rtl="0" fontAlgn="ctr">
                        <a:buNone/>
                      </a:pPr>
                      <a:r>
                        <a:rPr lang="en-US" sz="400" b="0">
                          <a:effectLst/>
                          <a:latin typeface="Google Sans" panose="020B0604020202020204" charset="0"/>
                        </a:rPr>
                        <a:t>Good</a:t>
                      </a:r>
                      <a:br>
                        <a:rPr lang="en-US" sz="400" b="0">
                          <a:effectLst/>
                          <a:latin typeface="Google Sans" panose="020B0604020202020204" charset="0"/>
                        </a:rPr>
                      </a:br>
                      <a:r>
                        <a:rPr lang="en-US" sz="400" b="0">
                          <a:effectLst/>
                          <a:latin typeface="Google Sans" panose="020B0604020202020204" charset="0"/>
                        </a:rPr>
                        <a:t>+ Dark and light themes</a:t>
                      </a:r>
                      <a:br>
                        <a:rPr lang="en-US" sz="400" b="0">
                          <a:effectLst/>
                          <a:latin typeface="Google Sans" panose="020B0604020202020204" charset="0"/>
                        </a:rPr>
                      </a:br>
                      <a:r>
                        <a:rPr lang="en-US" sz="400" b="0">
                          <a:effectLst/>
                          <a:latin typeface="Google Sans" panose="020B0604020202020204" charset="0"/>
                        </a:rPr>
                        <a:t>- Mobile experience does not have the logo</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EAD1DC"/>
                    </a:solidFill>
                  </a:tcPr>
                </a:tc>
                <a:tc>
                  <a:txBody>
                    <a:bodyPr/>
                    <a:lstStyle/>
                    <a:p>
                      <a:pPr rtl="0" fontAlgn="ctr">
                        <a:buNone/>
                      </a:pPr>
                      <a:r>
                        <a:rPr lang="en-US" sz="400" b="0">
                          <a:effectLst/>
                          <a:latin typeface="Google Sans" panose="020B0604020202020204" charset="0"/>
                        </a:rPr>
                        <a:t>Friendly and personalised</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0E0E3"/>
                    </a:solidFill>
                  </a:tcPr>
                </a:tc>
                <a:tc>
                  <a:txBody>
                    <a:bodyPr/>
                    <a:lstStyle/>
                    <a:p>
                      <a:pPr rtl="0" fontAlgn="ctr">
                        <a:buNone/>
                      </a:pPr>
                      <a:r>
                        <a:rPr lang="en-US" sz="400" b="0" dirty="0">
                          <a:effectLst/>
                          <a:latin typeface="Google Sans" panose="020B0604020202020204" charset="0"/>
                        </a:rPr>
                        <a:t>Okay</a:t>
                      </a:r>
                      <a:br>
                        <a:rPr lang="en-US" sz="400" b="0" dirty="0">
                          <a:effectLst/>
                          <a:latin typeface="Google Sans" panose="020B0604020202020204" charset="0"/>
                        </a:rPr>
                      </a:br>
                      <a:r>
                        <a:rPr lang="en-US" sz="400" b="0" dirty="0">
                          <a:effectLst/>
                          <a:latin typeface="Google Sans" panose="020B0604020202020204" charset="0"/>
                        </a:rPr>
                        <a:t>+ Short and to the point</a:t>
                      </a:r>
                      <a:br>
                        <a:rPr lang="en-US" sz="400" b="0" dirty="0">
                          <a:effectLst/>
                          <a:latin typeface="Google Sans" panose="020B0604020202020204" charset="0"/>
                        </a:rPr>
                      </a:br>
                      <a:r>
                        <a:rPr lang="en-US" sz="400" b="0" dirty="0">
                          <a:effectLst/>
                          <a:latin typeface="Google Sans" panose="020B0604020202020204" charset="0"/>
                        </a:rPr>
                        <a:t>- Section titles are too repetitive</a:t>
                      </a:r>
                      <a:br>
                        <a:rPr lang="en-US" sz="400" b="0" dirty="0">
                          <a:effectLst/>
                          <a:latin typeface="Google Sans" panose="020B0604020202020204" charset="0"/>
                        </a:rPr>
                      </a:br>
                      <a:r>
                        <a:rPr lang="en-US" sz="400" b="0" dirty="0">
                          <a:effectLst/>
                          <a:latin typeface="Google Sans" panose="020B0604020202020204" charset="0"/>
                        </a:rPr>
                        <a:t>- Lack of </a:t>
                      </a:r>
                      <a:r>
                        <a:rPr lang="en-US" sz="400" b="0" dirty="0" err="1">
                          <a:effectLst/>
                          <a:latin typeface="Google Sans" panose="020B0604020202020204" charset="0"/>
                        </a:rPr>
                        <a:t>standardisation</a:t>
                      </a:r>
                      <a:r>
                        <a:rPr lang="en-US" sz="400" b="0" dirty="0">
                          <a:effectLst/>
                          <a:latin typeface="Google Sans" panose="020B0604020202020204" charset="0"/>
                        </a:rPr>
                        <a:t> in descriptions</a:t>
                      </a:r>
                    </a:p>
                  </a:txBody>
                  <a:tcPr marL="3807" marR="3807" marT="2538" marB="2538" anchor="ctr">
                    <a:lnL w="4763" cap="flat" cmpd="sng" algn="ctr">
                      <a:solidFill>
                        <a:srgbClr val="CCCCCC"/>
                      </a:solidFill>
                      <a:prstDash val="solid"/>
                      <a:round/>
                      <a:headEnd type="none" w="med" len="med"/>
                      <a:tailEnd type="none" w="med" len="med"/>
                    </a:lnL>
                    <a:lnR w="4763" cap="flat" cmpd="sng" algn="ctr">
                      <a:solidFill>
                        <a:srgbClr val="CCCCCC"/>
                      </a:solidFill>
                      <a:prstDash val="solid"/>
                      <a:round/>
                      <a:headEnd type="none" w="med" len="med"/>
                      <a:tailEnd type="none" w="med" len="med"/>
                    </a:lnR>
                    <a:lnT w="4763" cap="flat" cmpd="sng" algn="ctr">
                      <a:solidFill>
                        <a:srgbClr val="CCCCCC"/>
                      </a:solidFill>
                      <a:prstDash val="solid"/>
                      <a:round/>
                      <a:headEnd type="none" w="med" len="med"/>
                      <a:tailEnd type="none" w="med" len="med"/>
                    </a:lnT>
                    <a:lnB w="4763" cap="flat" cmpd="sng" algn="ctr">
                      <a:solidFill>
                        <a:srgbClr val="CCCCCC"/>
                      </a:solidFill>
                      <a:prstDash val="solid"/>
                      <a:round/>
                      <a:headEnd type="none" w="med" len="med"/>
                      <a:tailEnd type="none" w="med" len="med"/>
                    </a:lnB>
                    <a:solidFill>
                      <a:srgbClr val="D0E0E3"/>
                    </a:solidFill>
                  </a:tcPr>
                </a:tc>
                <a:extLst>
                  <a:ext uri="{0D108BD9-81ED-4DB2-BD59-A6C34878D82A}">
                    <a16:rowId xmlns:a16="http://schemas.microsoft.com/office/drawing/2014/main" val="2843458994"/>
                  </a:ext>
                </a:extLst>
              </a:tr>
            </a:tbl>
          </a:graphicData>
        </a:graphic>
      </p:graphicFrame>
    </p:spTree>
    <p:extLst>
      <p:ext uri="{BB962C8B-B14F-4D97-AF65-F5344CB8AC3E}">
        <p14:creationId xmlns:p14="http://schemas.microsoft.com/office/powerpoint/2010/main" val="2829473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41"/>
          <p:cNvSpPr txBox="1"/>
          <p:nvPr/>
        </p:nvSpPr>
        <p:spPr>
          <a:xfrm>
            <a:off x="1231075" y="1604200"/>
            <a:ext cx="4086000" cy="1061799"/>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None/>
            </a:pPr>
            <a:r>
              <a:rPr lang="en" dirty="0">
                <a:solidFill>
                  <a:srgbClr val="4285F4"/>
                </a:solidFill>
                <a:latin typeface="Open Sans SemiBold"/>
                <a:ea typeface="Open Sans SemiBold"/>
                <a:cs typeface="Open Sans SemiBold"/>
                <a:sym typeface="Open Sans SemiBold"/>
              </a:rPr>
              <a:t>The product: </a:t>
            </a:r>
            <a:endParaRPr dirty="0">
              <a:solidFill>
                <a:srgbClr val="4285F4"/>
              </a:solidFill>
              <a:latin typeface="Open Sans SemiBold"/>
              <a:ea typeface="Open Sans SemiBold"/>
              <a:cs typeface="Open Sans SemiBold"/>
              <a:sym typeface="Open Sans SemiBold"/>
            </a:endParaRPr>
          </a:p>
          <a:p>
            <a:pPr lvl="0">
              <a:lnSpc>
                <a:spcPct val="150000"/>
              </a:lnSpc>
              <a:buClr>
                <a:schemeClr val="dk1"/>
              </a:buClr>
              <a:buSzPts val="1100"/>
            </a:pPr>
            <a:r>
              <a:rPr lang="en-US" sz="1200" dirty="0"/>
              <a:t>A bouquet preview app, offering real-time custom bouquet visualisation and end-to-end ordering.</a:t>
            </a:r>
            <a:endParaRPr sz="1200" b="1" dirty="0">
              <a:solidFill>
                <a:srgbClr val="1967D2"/>
              </a:solidFill>
              <a:latin typeface="Open Sans"/>
              <a:ea typeface="Open Sans"/>
              <a:cs typeface="Open Sans"/>
              <a:sym typeface="Open Sans"/>
            </a:endParaRPr>
          </a:p>
        </p:txBody>
      </p:sp>
      <p:sp>
        <p:nvSpPr>
          <p:cNvPr id="163" name="Google Shape;163;p41"/>
          <p:cNvSpPr txBox="1"/>
          <p:nvPr/>
        </p:nvSpPr>
        <p:spPr>
          <a:xfrm>
            <a:off x="517675" y="524350"/>
            <a:ext cx="6155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dirty="0">
                <a:solidFill>
                  <a:srgbClr val="5F6368"/>
                </a:solidFill>
                <a:latin typeface="Open Sans"/>
                <a:ea typeface="Open Sans"/>
                <a:cs typeface="Open Sans"/>
                <a:sym typeface="Open Sans"/>
              </a:rPr>
              <a:t>Project overview</a:t>
            </a:r>
            <a:endParaRPr sz="2400" dirty="0">
              <a:solidFill>
                <a:srgbClr val="5F6368"/>
              </a:solidFill>
              <a:latin typeface="Open Sans"/>
              <a:ea typeface="Open Sans"/>
              <a:cs typeface="Open Sans"/>
              <a:sym typeface="Open Sans"/>
            </a:endParaRPr>
          </a:p>
        </p:txBody>
      </p:sp>
      <p:sp>
        <p:nvSpPr>
          <p:cNvPr id="164" name="Google Shape;164;p41"/>
          <p:cNvSpPr/>
          <p:nvPr/>
        </p:nvSpPr>
        <p:spPr>
          <a:xfrm>
            <a:off x="517675" y="1604200"/>
            <a:ext cx="513300" cy="5133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1"/>
          <p:cNvSpPr txBox="1"/>
          <p:nvPr/>
        </p:nvSpPr>
        <p:spPr>
          <a:xfrm>
            <a:off x="1231075" y="3172985"/>
            <a:ext cx="3446100" cy="784800"/>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 dirty="0">
                <a:solidFill>
                  <a:srgbClr val="4285F4"/>
                </a:solidFill>
                <a:latin typeface="Open Sans SemiBold"/>
                <a:ea typeface="Open Sans SemiBold"/>
                <a:cs typeface="Open Sans SemiBold"/>
                <a:sym typeface="Open Sans SemiBold"/>
              </a:rPr>
              <a:t>Project duration:</a:t>
            </a:r>
            <a:endParaRPr dirty="0">
              <a:solidFill>
                <a:srgbClr val="1967D2"/>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Clr>
                <a:schemeClr val="dk1"/>
              </a:buClr>
              <a:buSzPts val="1100"/>
              <a:buFont typeface="Arial"/>
              <a:buNone/>
            </a:pPr>
            <a:r>
              <a:rPr lang="en" sz="1200" dirty="0">
                <a:solidFill>
                  <a:srgbClr val="5F6368"/>
                </a:solidFill>
                <a:latin typeface="Open Sans"/>
                <a:ea typeface="Open Sans"/>
                <a:cs typeface="Open Sans"/>
                <a:sym typeface="Open Sans"/>
              </a:rPr>
              <a:t>Dec 2025 – Jul 2026 (estimated)</a:t>
            </a:r>
            <a:endParaRPr sz="1200" b="1" dirty="0">
              <a:solidFill>
                <a:srgbClr val="4285F4"/>
              </a:solidFill>
              <a:latin typeface="Open Sans"/>
              <a:ea typeface="Open Sans"/>
              <a:cs typeface="Open Sans"/>
              <a:sym typeface="Open Sans"/>
            </a:endParaRPr>
          </a:p>
        </p:txBody>
      </p:sp>
      <p:sp>
        <p:nvSpPr>
          <p:cNvPr id="166" name="Google Shape;166;p41"/>
          <p:cNvSpPr/>
          <p:nvPr/>
        </p:nvSpPr>
        <p:spPr>
          <a:xfrm>
            <a:off x="517675" y="3172985"/>
            <a:ext cx="513300" cy="5133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1"/>
          <p:cNvSpPr/>
          <p:nvPr/>
        </p:nvSpPr>
        <p:spPr>
          <a:xfrm>
            <a:off x="643388" y="3299236"/>
            <a:ext cx="261874" cy="260801"/>
          </a:xfrm>
          <a:custGeom>
            <a:avLst/>
            <a:gdLst/>
            <a:ahLst/>
            <a:cxnLst/>
            <a:rect l="l" t="t" r="r" b="b"/>
            <a:pathLst>
              <a:path w="1048" h="1045" extrusionOk="0">
                <a:moveTo>
                  <a:pt x="522" y="0"/>
                </a:moveTo>
                <a:cubicBezTo>
                  <a:pt x="234" y="0"/>
                  <a:pt x="0" y="234"/>
                  <a:pt x="0" y="522"/>
                </a:cubicBezTo>
                <a:cubicBezTo>
                  <a:pt x="0" y="810"/>
                  <a:pt x="234" y="1044"/>
                  <a:pt x="522" y="1044"/>
                </a:cubicBezTo>
                <a:cubicBezTo>
                  <a:pt x="810" y="1044"/>
                  <a:pt x="1044" y="810"/>
                  <a:pt x="1044" y="522"/>
                </a:cubicBezTo>
                <a:cubicBezTo>
                  <a:pt x="1047" y="234"/>
                  <a:pt x="812" y="0"/>
                  <a:pt x="522" y="0"/>
                </a:cubicBezTo>
                <a:close/>
                <a:moveTo>
                  <a:pt x="525" y="940"/>
                </a:moveTo>
                <a:cubicBezTo>
                  <a:pt x="293" y="940"/>
                  <a:pt x="107" y="754"/>
                  <a:pt x="107" y="522"/>
                </a:cubicBezTo>
                <a:cubicBezTo>
                  <a:pt x="107" y="291"/>
                  <a:pt x="293" y="104"/>
                  <a:pt x="525" y="104"/>
                </a:cubicBezTo>
                <a:cubicBezTo>
                  <a:pt x="756" y="104"/>
                  <a:pt x="942" y="290"/>
                  <a:pt x="942" y="522"/>
                </a:cubicBezTo>
                <a:cubicBezTo>
                  <a:pt x="942" y="753"/>
                  <a:pt x="753" y="940"/>
                  <a:pt x="525" y="940"/>
                </a:cubicBezTo>
                <a:close/>
                <a:moveTo>
                  <a:pt x="471" y="259"/>
                </a:moveTo>
                <a:lnTo>
                  <a:pt x="471" y="573"/>
                </a:lnTo>
                <a:lnTo>
                  <a:pt x="745" y="736"/>
                </a:lnTo>
                <a:lnTo>
                  <a:pt x="784" y="671"/>
                </a:lnTo>
                <a:lnTo>
                  <a:pt x="550" y="533"/>
                </a:lnTo>
                <a:lnTo>
                  <a:pt x="550" y="259"/>
                </a:lnTo>
                <a:lnTo>
                  <a:pt x="471" y="25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68" name="Google Shape;168;p41"/>
          <p:cNvSpPr/>
          <p:nvPr/>
        </p:nvSpPr>
        <p:spPr>
          <a:xfrm>
            <a:off x="610514" y="1752262"/>
            <a:ext cx="327623" cy="217176"/>
          </a:xfrm>
          <a:custGeom>
            <a:avLst/>
            <a:gdLst/>
            <a:ahLst/>
            <a:cxnLst/>
            <a:rect l="l" t="t" r="r" b="b"/>
            <a:pathLst>
              <a:path w="1149" h="765" extrusionOk="0">
                <a:moveTo>
                  <a:pt x="191" y="96"/>
                </a:moveTo>
                <a:lnTo>
                  <a:pt x="1052" y="96"/>
                </a:lnTo>
                <a:lnTo>
                  <a:pt x="1052" y="0"/>
                </a:lnTo>
                <a:lnTo>
                  <a:pt x="191" y="0"/>
                </a:lnTo>
                <a:cubicBezTo>
                  <a:pt x="138" y="0"/>
                  <a:pt x="95" y="42"/>
                  <a:pt x="95" y="96"/>
                </a:cubicBezTo>
                <a:lnTo>
                  <a:pt x="95" y="621"/>
                </a:lnTo>
                <a:lnTo>
                  <a:pt x="0" y="621"/>
                </a:lnTo>
                <a:lnTo>
                  <a:pt x="0" y="764"/>
                </a:lnTo>
                <a:lnTo>
                  <a:pt x="668" y="764"/>
                </a:lnTo>
                <a:lnTo>
                  <a:pt x="668" y="621"/>
                </a:lnTo>
                <a:lnTo>
                  <a:pt x="191" y="621"/>
                </a:lnTo>
                <a:lnTo>
                  <a:pt x="191" y="96"/>
                </a:lnTo>
                <a:close/>
                <a:moveTo>
                  <a:pt x="1100" y="189"/>
                </a:moveTo>
                <a:lnTo>
                  <a:pt x="812" y="189"/>
                </a:lnTo>
                <a:cubicBezTo>
                  <a:pt x="787" y="189"/>
                  <a:pt x="764" y="211"/>
                  <a:pt x="764" y="237"/>
                </a:cubicBezTo>
                <a:lnTo>
                  <a:pt x="764" y="714"/>
                </a:lnTo>
                <a:cubicBezTo>
                  <a:pt x="764" y="739"/>
                  <a:pt x="787" y="762"/>
                  <a:pt x="812" y="762"/>
                </a:cubicBezTo>
                <a:lnTo>
                  <a:pt x="1100" y="762"/>
                </a:lnTo>
                <a:cubicBezTo>
                  <a:pt x="1126" y="762"/>
                  <a:pt x="1148" y="739"/>
                  <a:pt x="1148" y="714"/>
                </a:cubicBezTo>
                <a:lnTo>
                  <a:pt x="1148" y="237"/>
                </a:lnTo>
                <a:cubicBezTo>
                  <a:pt x="1145" y="211"/>
                  <a:pt x="1126" y="189"/>
                  <a:pt x="1100" y="189"/>
                </a:cubicBezTo>
                <a:close/>
                <a:moveTo>
                  <a:pt x="1052" y="621"/>
                </a:moveTo>
                <a:lnTo>
                  <a:pt x="860" y="621"/>
                </a:lnTo>
                <a:lnTo>
                  <a:pt x="860" y="285"/>
                </a:lnTo>
                <a:lnTo>
                  <a:pt x="1052" y="285"/>
                </a:lnTo>
                <a:lnTo>
                  <a:pt x="1052" y="62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2"/>
          <p:cNvSpPr txBox="1"/>
          <p:nvPr/>
        </p:nvSpPr>
        <p:spPr>
          <a:xfrm>
            <a:off x="517675" y="2237975"/>
            <a:ext cx="3446100" cy="1338798"/>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 dirty="0">
                <a:solidFill>
                  <a:srgbClr val="4285F4"/>
                </a:solidFill>
                <a:latin typeface="Open Sans SemiBold"/>
                <a:ea typeface="Open Sans SemiBold"/>
                <a:cs typeface="Open Sans SemiBold"/>
                <a:sym typeface="Open Sans SemiBold"/>
              </a:rPr>
              <a:t>The problem: </a:t>
            </a:r>
            <a:endParaRPr dirty="0">
              <a:solidFill>
                <a:srgbClr val="1967D2"/>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None/>
            </a:pPr>
            <a:r>
              <a:rPr lang="en" sz="1200" dirty="0">
                <a:solidFill>
                  <a:srgbClr val="5F6368"/>
                </a:solidFill>
                <a:latin typeface="Open Sans"/>
                <a:ea typeface="Open Sans"/>
                <a:cs typeface="Open Sans"/>
                <a:sym typeface="Open Sans"/>
              </a:rPr>
              <a:t>When buying a boquet, users are often unsure if certain flowers will look good together and if it will be appropriate for the occasion.</a:t>
            </a:r>
            <a:endParaRPr sz="1200" b="1" dirty="0">
              <a:solidFill>
                <a:srgbClr val="4285F4"/>
              </a:solidFill>
              <a:latin typeface="Open Sans"/>
              <a:ea typeface="Open Sans"/>
              <a:cs typeface="Open Sans"/>
              <a:sym typeface="Open Sans"/>
            </a:endParaRPr>
          </a:p>
        </p:txBody>
      </p:sp>
      <p:sp>
        <p:nvSpPr>
          <p:cNvPr id="175" name="Google Shape;175;p42"/>
          <p:cNvSpPr txBox="1"/>
          <p:nvPr/>
        </p:nvSpPr>
        <p:spPr>
          <a:xfrm>
            <a:off x="517675" y="524350"/>
            <a:ext cx="6155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Project overview</a:t>
            </a:r>
            <a:endParaRPr sz="2400">
              <a:solidFill>
                <a:srgbClr val="5F6368"/>
              </a:solidFill>
              <a:latin typeface="Open Sans"/>
              <a:ea typeface="Open Sans"/>
              <a:cs typeface="Open Sans"/>
              <a:sym typeface="Open Sans"/>
            </a:endParaRPr>
          </a:p>
        </p:txBody>
      </p:sp>
      <p:sp>
        <p:nvSpPr>
          <p:cNvPr id="176" name="Google Shape;176;p42"/>
          <p:cNvSpPr/>
          <p:nvPr/>
        </p:nvSpPr>
        <p:spPr>
          <a:xfrm>
            <a:off x="517675" y="1534000"/>
            <a:ext cx="513300" cy="5133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2"/>
          <p:cNvSpPr txBox="1"/>
          <p:nvPr/>
        </p:nvSpPr>
        <p:spPr>
          <a:xfrm>
            <a:off x="4572000" y="2237975"/>
            <a:ext cx="3446100" cy="1338798"/>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None/>
            </a:pPr>
            <a:r>
              <a:rPr lang="en" dirty="0">
                <a:solidFill>
                  <a:srgbClr val="4285F4"/>
                </a:solidFill>
                <a:latin typeface="Open Sans SemiBold"/>
                <a:ea typeface="Open Sans SemiBold"/>
                <a:cs typeface="Open Sans SemiBold"/>
                <a:sym typeface="Open Sans SemiBold"/>
              </a:rPr>
              <a:t>The goal: </a:t>
            </a:r>
            <a:endParaRPr dirty="0">
              <a:solidFill>
                <a:srgbClr val="1967D2"/>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None/>
            </a:pPr>
            <a:r>
              <a:rPr lang="en" sz="1200" dirty="0">
                <a:solidFill>
                  <a:srgbClr val="5F6368"/>
                </a:solidFill>
                <a:latin typeface="Open Sans"/>
                <a:ea typeface="Open Sans"/>
                <a:cs typeface="Open Sans"/>
                <a:sym typeface="Open Sans"/>
              </a:rPr>
              <a:t>Allow users a simple way to preview custom flower combinations and place an order, all in one app.</a:t>
            </a:r>
            <a:endParaRPr sz="1200" b="1" dirty="0">
              <a:solidFill>
                <a:srgbClr val="4285F4"/>
              </a:solidFill>
              <a:latin typeface="Open Sans"/>
              <a:ea typeface="Open Sans"/>
              <a:cs typeface="Open Sans"/>
              <a:sym typeface="Open Sans"/>
            </a:endParaRPr>
          </a:p>
        </p:txBody>
      </p:sp>
      <p:sp>
        <p:nvSpPr>
          <p:cNvPr id="178" name="Google Shape;178;p42"/>
          <p:cNvSpPr/>
          <p:nvPr/>
        </p:nvSpPr>
        <p:spPr>
          <a:xfrm>
            <a:off x="4572000" y="1534000"/>
            <a:ext cx="513300" cy="5133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2"/>
          <p:cNvSpPr/>
          <p:nvPr/>
        </p:nvSpPr>
        <p:spPr>
          <a:xfrm>
            <a:off x="4684213" y="1653525"/>
            <a:ext cx="288875" cy="274249"/>
          </a:xfrm>
          <a:custGeom>
            <a:avLst/>
            <a:gdLst/>
            <a:ahLst/>
            <a:cxnLst/>
            <a:rect l="l" t="t" r="r" b="b"/>
            <a:pathLst>
              <a:path w="1045" h="993" extrusionOk="0">
                <a:moveTo>
                  <a:pt x="522" y="798"/>
                </a:moveTo>
                <a:lnTo>
                  <a:pt x="844" y="992"/>
                </a:lnTo>
                <a:lnTo>
                  <a:pt x="759" y="626"/>
                </a:lnTo>
                <a:lnTo>
                  <a:pt x="1044" y="378"/>
                </a:lnTo>
                <a:lnTo>
                  <a:pt x="669" y="347"/>
                </a:lnTo>
                <a:lnTo>
                  <a:pt x="522" y="0"/>
                </a:lnTo>
                <a:lnTo>
                  <a:pt x="375" y="347"/>
                </a:lnTo>
                <a:lnTo>
                  <a:pt x="0" y="378"/>
                </a:lnTo>
                <a:lnTo>
                  <a:pt x="285" y="626"/>
                </a:lnTo>
                <a:lnTo>
                  <a:pt x="200" y="992"/>
                </a:lnTo>
                <a:lnTo>
                  <a:pt x="522" y="798"/>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80" name="Google Shape;180;p42"/>
          <p:cNvSpPr/>
          <p:nvPr/>
        </p:nvSpPr>
        <p:spPr>
          <a:xfrm>
            <a:off x="640475" y="1656801"/>
            <a:ext cx="267700" cy="267700"/>
          </a:xfrm>
          <a:custGeom>
            <a:avLst/>
            <a:gdLst/>
            <a:ahLst/>
            <a:cxnLst/>
            <a:rect l="l" t="t" r="r" b="b"/>
            <a:pathLst>
              <a:path w="209550" h="209550" extrusionOk="0">
                <a:moveTo>
                  <a:pt x="115315" y="52353"/>
                </a:moveTo>
                <a:lnTo>
                  <a:pt x="115315" y="115315"/>
                </a:lnTo>
                <a:lnTo>
                  <a:pt x="94235" y="115315"/>
                </a:lnTo>
                <a:lnTo>
                  <a:pt x="94235" y="52353"/>
                </a:lnTo>
                <a:close/>
                <a:moveTo>
                  <a:pt x="115315" y="136256"/>
                </a:moveTo>
                <a:lnTo>
                  <a:pt x="115315" y="157197"/>
                </a:lnTo>
                <a:lnTo>
                  <a:pt x="94235" y="157197"/>
                </a:lnTo>
                <a:lnTo>
                  <a:pt x="94235" y="136256"/>
                </a:lnTo>
                <a:close/>
                <a:moveTo>
                  <a:pt x="104705" y="0"/>
                </a:moveTo>
                <a:lnTo>
                  <a:pt x="99400" y="140"/>
                </a:lnTo>
                <a:lnTo>
                  <a:pt x="94095" y="558"/>
                </a:lnTo>
                <a:lnTo>
                  <a:pt x="88790" y="1256"/>
                </a:lnTo>
                <a:lnTo>
                  <a:pt x="83625" y="2094"/>
                </a:lnTo>
                <a:lnTo>
                  <a:pt x="78599" y="3351"/>
                </a:lnTo>
                <a:lnTo>
                  <a:pt x="73573" y="4747"/>
                </a:lnTo>
                <a:lnTo>
                  <a:pt x="68687" y="6422"/>
                </a:lnTo>
                <a:lnTo>
                  <a:pt x="63940" y="8237"/>
                </a:lnTo>
                <a:lnTo>
                  <a:pt x="59333" y="10331"/>
                </a:lnTo>
                <a:lnTo>
                  <a:pt x="54866" y="12704"/>
                </a:lnTo>
                <a:lnTo>
                  <a:pt x="50398" y="15217"/>
                </a:lnTo>
                <a:lnTo>
                  <a:pt x="46210" y="17870"/>
                </a:lnTo>
                <a:lnTo>
                  <a:pt x="42022" y="20801"/>
                </a:lnTo>
                <a:lnTo>
                  <a:pt x="38113" y="23873"/>
                </a:lnTo>
                <a:lnTo>
                  <a:pt x="34343" y="27223"/>
                </a:lnTo>
                <a:lnTo>
                  <a:pt x="30714" y="30714"/>
                </a:lnTo>
                <a:lnTo>
                  <a:pt x="27223" y="34343"/>
                </a:lnTo>
                <a:lnTo>
                  <a:pt x="23873" y="38113"/>
                </a:lnTo>
                <a:lnTo>
                  <a:pt x="20801" y="42161"/>
                </a:lnTo>
                <a:lnTo>
                  <a:pt x="17870" y="46210"/>
                </a:lnTo>
                <a:lnTo>
                  <a:pt x="15217" y="50398"/>
                </a:lnTo>
                <a:lnTo>
                  <a:pt x="12704" y="54866"/>
                </a:lnTo>
                <a:lnTo>
                  <a:pt x="10331" y="59333"/>
                </a:lnTo>
                <a:lnTo>
                  <a:pt x="8237" y="63940"/>
                </a:lnTo>
                <a:lnTo>
                  <a:pt x="6282" y="68826"/>
                </a:lnTo>
                <a:lnTo>
                  <a:pt x="4747" y="73573"/>
                </a:lnTo>
                <a:lnTo>
                  <a:pt x="3351" y="78599"/>
                </a:lnTo>
                <a:lnTo>
                  <a:pt x="2094" y="83625"/>
                </a:lnTo>
                <a:lnTo>
                  <a:pt x="1256" y="88790"/>
                </a:lnTo>
                <a:lnTo>
                  <a:pt x="558" y="94095"/>
                </a:lnTo>
                <a:lnTo>
                  <a:pt x="140" y="99400"/>
                </a:lnTo>
                <a:lnTo>
                  <a:pt x="0" y="104845"/>
                </a:lnTo>
                <a:lnTo>
                  <a:pt x="140" y="110150"/>
                </a:lnTo>
                <a:lnTo>
                  <a:pt x="558" y="115455"/>
                </a:lnTo>
                <a:lnTo>
                  <a:pt x="1256" y="120760"/>
                </a:lnTo>
                <a:lnTo>
                  <a:pt x="2094" y="125925"/>
                </a:lnTo>
                <a:lnTo>
                  <a:pt x="3351" y="130951"/>
                </a:lnTo>
                <a:lnTo>
                  <a:pt x="4747" y="135977"/>
                </a:lnTo>
                <a:lnTo>
                  <a:pt x="6282" y="140863"/>
                </a:lnTo>
                <a:lnTo>
                  <a:pt x="8237" y="145610"/>
                </a:lnTo>
                <a:lnTo>
                  <a:pt x="10331" y="150217"/>
                </a:lnTo>
                <a:lnTo>
                  <a:pt x="12704" y="154684"/>
                </a:lnTo>
                <a:lnTo>
                  <a:pt x="15217" y="159152"/>
                </a:lnTo>
                <a:lnTo>
                  <a:pt x="17870" y="163340"/>
                </a:lnTo>
                <a:lnTo>
                  <a:pt x="20801" y="167528"/>
                </a:lnTo>
                <a:lnTo>
                  <a:pt x="23873" y="171437"/>
                </a:lnTo>
                <a:lnTo>
                  <a:pt x="27223" y="175207"/>
                </a:lnTo>
                <a:lnTo>
                  <a:pt x="30714" y="178836"/>
                </a:lnTo>
                <a:lnTo>
                  <a:pt x="34343" y="182327"/>
                </a:lnTo>
                <a:lnTo>
                  <a:pt x="38113" y="185677"/>
                </a:lnTo>
                <a:lnTo>
                  <a:pt x="42022" y="188749"/>
                </a:lnTo>
                <a:lnTo>
                  <a:pt x="46210" y="191680"/>
                </a:lnTo>
                <a:lnTo>
                  <a:pt x="50398" y="194333"/>
                </a:lnTo>
                <a:lnTo>
                  <a:pt x="54866" y="196846"/>
                </a:lnTo>
                <a:lnTo>
                  <a:pt x="59333" y="199219"/>
                </a:lnTo>
                <a:lnTo>
                  <a:pt x="63940" y="201313"/>
                </a:lnTo>
                <a:lnTo>
                  <a:pt x="68687" y="203268"/>
                </a:lnTo>
                <a:lnTo>
                  <a:pt x="73573" y="204803"/>
                </a:lnTo>
                <a:lnTo>
                  <a:pt x="78599" y="206199"/>
                </a:lnTo>
                <a:lnTo>
                  <a:pt x="83625" y="207456"/>
                </a:lnTo>
                <a:lnTo>
                  <a:pt x="88790" y="208294"/>
                </a:lnTo>
                <a:lnTo>
                  <a:pt x="94095" y="208992"/>
                </a:lnTo>
                <a:lnTo>
                  <a:pt x="99400" y="209410"/>
                </a:lnTo>
                <a:lnTo>
                  <a:pt x="104705" y="209550"/>
                </a:lnTo>
                <a:lnTo>
                  <a:pt x="110150" y="209410"/>
                </a:lnTo>
                <a:lnTo>
                  <a:pt x="115455" y="208992"/>
                </a:lnTo>
                <a:lnTo>
                  <a:pt x="120760" y="208294"/>
                </a:lnTo>
                <a:lnTo>
                  <a:pt x="125925" y="207456"/>
                </a:lnTo>
                <a:lnTo>
                  <a:pt x="130951" y="206199"/>
                </a:lnTo>
                <a:lnTo>
                  <a:pt x="135977" y="204803"/>
                </a:lnTo>
                <a:lnTo>
                  <a:pt x="140724" y="203268"/>
                </a:lnTo>
                <a:lnTo>
                  <a:pt x="145610" y="201313"/>
                </a:lnTo>
                <a:lnTo>
                  <a:pt x="150217" y="199219"/>
                </a:lnTo>
                <a:lnTo>
                  <a:pt x="154684" y="196846"/>
                </a:lnTo>
                <a:lnTo>
                  <a:pt x="159152" y="194333"/>
                </a:lnTo>
                <a:lnTo>
                  <a:pt x="163340" y="191680"/>
                </a:lnTo>
                <a:lnTo>
                  <a:pt x="167389" y="188749"/>
                </a:lnTo>
                <a:lnTo>
                  <a:pt x="171437" y="185677"/>
                </a:lnTo>
                <a:lnTo>
                  <a:pt x="175207" y="182327"/>
                </a:lnTo>
                <a:lnTo>
                  <a:pt x="178836" y="178836"/>
                </a:lnTo>
                <a:lnTo>
                  <a:pt x="182327" y="175207"/>
                </a:lnTo>
                <a:lnTo>
                  <a:pt x="185677" y="171437"/>
                </a:lnTo>
                <a:lnTo>
                  <a:pt x="188749" y="167528"/>
                </a:lnTo>
                <a:lnTo>
                  <a:pt x="191680" y="163340"/>
                </a:lnTo>
                <a:lnTo>
                  <a:pt x="194333" y="159152"/>
                </a:lnTo>
                <a:lnTo>
                  <a:pt x="196846" y="154684"/>
                </a:lnTo>
                <a:lnTo>
                  <a:pt x="199219" y="150217"/>
                </a:lnTo>
                <a:lnTo>
                  <a:pt x="201313" y="145610"/>
                </a:lnTo>
                <a:lnTo>
                  <a:pt x="203128" y="140863"/>
                </a:lnTo>
                <a:lnTo>
                  <a:pt x="204803" y="135977"/>
                </a:lnTo>
                <a:lnTo>
                  <a:pt x="206199" y="130951"/>
                </a:lnTo>
                <a:lnTo>
                  <a:pt x="207456" y="125925"/>
                </a:lnTo>
                <a:lnTo>
                  <a:pt x="208294" y="120760"/>
                </a:lnTo>
                <a:lnTo>
                  <a:pt x="208992" y="115455"/>
                </a:lnTo>
                <a:lnTo>
                  <a:pt x="209410" y="110150"/>
                </a:lnTo>
                <a:lnTo>
                  <a:pt x="209550" y="104845"/>
                </a:lnTo>
                <a:lnTo>
                  <a:pt x="209410" y="99400"/>
                </a:lnTo>
                <a:lnTo>
                  <a:pt x="208992" y="94095"/>
                </a:lnTo>
                <a:lnTo>
                  <a:pt x="208294" y="88790"/>
                </a:lnTo>
                <a:lnTo>
                  <a:pt x="207456" y="83625"/>
                </a:lnTo>
                <a:lnTo>
                  <a:pt x="206199" y="78599"/>
                </a:lnTo>
                <a:lnTo>
                  <a:pt x="204803" y="73573"/>
                </a:lnTo>
                <a:lnTo>
                  <a:pt x="203128" y="68826"/>
                </a:lnTo>
                <a:lnTo>
                  <a:pt x="201313" y="63940"/>
                </a:lnTo>
                <a:lnTo>
                  <a:pt x="199219" y="59333"/>
                </a:lnTo>
                <a:lnTo>
                  <a:pt x="196846" y="54866"/>
                </a:lnTo>
                <a:lnTo>
                  <a:pt x="194333" y="50398"/>
                </a:lnTo>
                <a:lnTo>
                  <a:pt x="191680" y="46210"/>
                </a:lnTo>
                <a:lnTo>
                  <a:pt x="188749" y="42161"/>
                </a:lnTo>
                <a:lnTo>
                  <a:pt x="185677" y="38113"/>
                </a:lnTo>
                <a:lnTo>
                  <a:pt x="182327" y="34343"/>
                </a:lnTo>
                <a:lnTo>
                  <a:pt x="178836" y="30714"/>
                </a:lnTo>
                <a:lnTo>
                  <a:pt x="175207" y="27223"/>
                </a:lnTo>
                <a:lnTo>
                  <a:pt x="171437" y="23873"/>
                </a:lnTo>
                <a:lnTo>
                  <a:pt x="167389" y="20801"/>
                </a:lnTo>
                <a:lnTo>
                  <a:pt x="163340" y="17870"/>
                </a:lnTo>
                <a:lnTo>
                  <a:pt x="159152" y="15217"/>
                </a:lnTo>
                <a:lnTo>
                  <a:pt x="154684" y="12704"/>
                </a:lnTo>
                <a:lnTo>
                  <a:pt x="150217" y="10331"/>
                </a:lnTo>
                <a:lnTo>
                  <a:pt x="145610" y="8237"/>
                </a:lnTo>
                <a:lnTo>
                  <a:pt x="140724" y="6422"/>
                </a:lnTo>
                <a:lnTo>
                  <a:pt x="135977" y="4747"/>
                </a:lnTo>
                <a:lnTo>
                  <a:pt x="130951" y="3351"/>
                </a:lnTo>
                <a:lnTo>
                  <a:pt x="125925" y="2094"/>
                </a:lnTo>
                <a:lnTo>
                  <a:pt x="120760" y="1256"/>
                </a:lnTo>
                <a:lnTo>
                  <a:pt x="115455" y="558"/>
                </a:lnTo>
                <a:lnTo>
                  <a:pt x="110150" y="140"/>
                </a:lnTo>
                <a:lnTo>
                  <a:pt x="1047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3"/>
          <p:cNvSpPr txBox="1"/>
          <p:nvPr/>
        </p:nvSpPr>
        <p:spPr>
          <a:xfrm>
            <a:off x="517675" y="2237975"/>
            <a:ext cx="3446100" cy="784800"/>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None/>
            </a:pPr>
            <a:r>
              <a:rPr lang="en" dirty="0">
                <a:solidFill>
                  <a:srgbClr val="4285F4"/>
                </a:solidFill>
                <a:latin typeface="Open Sans SemiBold"/>
                <a:ea typeface="Open Sans SemiBold"/>
                <a:cs typeface="Open Sans SemiBold"/>
                <a:sym typeface="Open Sans SemiBold"/>
              </a:rPr>
              <a:t>My role: </a:t>
            </a:r>
            <a:endParaRPr dirty="0">
              <a:solidFill>
                <a:srgbClr val="1967D2"/>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None/>
            </a:pPr>
            <a:r>
              <a:rPr lang="en" sz="1200" dirty="0">
                <a:solidFill>
                  <a:srgbClr val="5F6368"/>
                </a:solidFill>
                <a:latin typeface="Open Sans"/>
                <a:ea typeface="Open Sans"/>
                <a:cs typeface="Open Sans"/>
                <a:sym typeface="Open Sans"/>
              </a:rPr>
              <a:t>Lead UX/UI designer</a:t>
            </a:r>
            <a:endParaRPr sz="1200" b="1" dirty="0">
              <a:solidFill>
                <a:srgbClr val="4285F4"/>
              </a:solidFill>
              <a:latin typeface="Open Sans"/>
              <a:ea typeface="Open Sans"/>
              <a:cs typeface="Open Sans"/>
              <a:sym typeface="Open Sans"/>
            </a:endParaRPr>
          </a:p>
        </p:txBody>
      </p:sp>
      <p:sp>
        <p:nvSpPr>
          <p:cNvPr id="186" name="Google Shape;186;p43"/>
          <p:cNvSpPr txBox="1"/>
          <p:nvPr/>
        </p:nvSpPr>
        <p:spPr>
          <a:xfrm>
            <a:off x="517675" y="524350"/>
            <a:ext cx="6155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Project overview</a:t>
            </a:r>
            <a:endParaRPr sz="2400">
              <a:solidFill>
                <a:srgbClr val="5F6368"/>
              </a:solidFill>
              <a:latin typeface="Open Sans"/>
              <a:ea typeface="Open Sans"/>
              <a:cs typeface="Open Sans"/>
              <a:sym typeface="Open Sans"/>
            </a:endParaRPr>
          </a:p>
        </p:txBody>
      </p:sp>
      <p:sp>
        <p:nvSpPr>
          <p:cNvPr id="187" name="Google Shape;187;p43"/>
          <p:cNvSpPr/>
          <p:nvPr/>
        </p:nvSpPr>
        <p:spPr>
          <a:xfrm>
            <a:off x="517675" y="1534000"/>
            <a:ext cx="513300" cy="5133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3"/>
          <p:cNvSpPr txBox="1"/>
          <p:nvPr/>
        </p:nvSpPr>
        <p:spPr>
          <a:xfrm>
            <a:off x="4572000" y="2237975"/>
            <a:ext cx="3446100" cy="1338798"/>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None/>
            </a:pPr>
            <a:r>
              <a:rPr lang="en" dirty="0">
                <a:solidFill>
                  <a:srgbClr val="4285F4"/>
                </a:solidFill>
                <a:latin typeface="Open Sans SemiBold"/>
                <a:ea typeface="Open Sans SemiBold"/>
                <a:cs typeface="Open Sans SemiBold"/>
                <a:sym typeface="Open Sans SemiBold"/>
              </a:rPr>
              <a:t>Responsibilities</a:t>
            </a:r>
            <a:r>
              <a:rPr lang="en" dirty="0">
                <a:solidFill>
                  <a:srgbClr val="1967D2"/>
                </a:solidFill>
                <a:latin typeface="Open Sans SemiBold"/>
                <a:ea typeface="Open Sans SemiBold"/>
                <a:cs typeface="Open Sans SemiBold"/>
                <a:sym typeface="Open Sans SemiBold"/>
              </a:rPr>
              <a:t>: </a:t>
            </a:r>
            <a:endParaRPr dirty="0">
              <a:solidFill>
                <a:srgbClr val="1967D2"/>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None/>
            </a:pPr>
            <a:r>
              <a:rPr lang="en" sz="1200" dirty="0">
                <a:solidFill>
                  <a:srgbClr val="5F6368"/>
                </a:solidFill>
                <a:latin typeface="Open Sans"/>
                <a:ea typeface="Open Sans"/>
                <a:cs typeface="Open Sans"/>
                <a:sym typeface="Open Sans"/>
              </a:rPr>
              <a:t>Responsible for all stages of the design thinking framework, from empathising to defining, ideating, prototyping and testing.</a:t>
            </a:r>
            <a:endParaRPr sz="1200" b="1" dirty="0">
              <a:solidFill>
                <a:srgbClr val="4285F4"/>
              </a:solidFill>
              <a:latin typeface="Open Sans"/>
              <a:ea typeface="Open Sans"/>
              <a:cs typeface="Open Sans"/>
              <a:sym typeface="Open Sans"/>
            </a:endParaRPr>
          </a:p>
        </p:txBody>
      </p:sp>
      <p:sp>
        <p:nvSpPr>
          <p:cNvPr id="189" name="Google Shape;189;p43"/>
          <p:cNvSpPr/>
          <p:nvPr/>
        </p:nvSpPr>
        <p:spPr>
          <a:xfrm>
            <a:off x="4572000" y="1534000"/>
            <a:ext cx="513300" cy="5133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3"/>
          <p:cNvSpPr/>
          <p:nvPr/>
        </p:nvSpPr>
        <p:spPr>
          <a:xfrm>
            <a:off x="645441" y="1662440"/>
            <a:ext cx="257757" cy="256421"/>
          </a:xfrm>
          <a:custGeom>
            <a:avLst/>
            <a:gdLst/>
            <a:ahLst/>
            <a:cxnLst/>
            <a:rect l="l" t="t" r="r" b="b"/>
            <a:pathLst>
              <a:path w="851" h="847" extrusionOk="0">
                <a:moveTo>
                  <a:pt x="423" y="423"/>
                </a:moveTo>
                <a:cubicBezTo>
                  <a:pt x="542" y="423"/>
                  <a:pt x="635" y="327"/>
                  <a:pt x="635" y="212"/>
                </a:cubicBezTo>
                <a:cubicBezTo>
                  <a:pt x="635" y="93"/>
                  <a:pt x="539" y="0"/>
                  <a:pt x="423" y="0"/>
                </a:cubicBezTo>
                <a:cubicBezTo>
                  <a:pt x="308" y="0"/>
                  <a:pt x="212" y="96"/>
                  <a:pt x="212" y="212"/>
                </a:cubicBezTo>
                <a:cubicBezTo>
                  <a:pt x="209" y="327"/>
                  <a:pt x="305" y="423"/>
                  <a:pt x="423" y="423"/>
                </a:cubicBezTo>
                <a:close/>
                <a:moveTo>
                  <a:pt x="423" y="528"/>
                </a:moveTo>
                <a:cubicBezTo>
                  <a:pt x="282" y="528"/>
                  <a:pt x="0" y="598"/>
                  <a:pt x="0" y="738"/>
                </a:cubicBezTo>
                <a:lnTo>
                  <a:pt x="0" y="846"/>
                </a:lnTo>
                <a:lnTo>
                  <a:pt x="850" y="846"/>
                </a:lnTo>
                <a:lnTo>
                  <a:pt x="850" y="738"/>
                </a:lnTo>
                <a:cubicBezTo>
                  <a:pt x="847" y="601"/>
                  <a:pt x="564" y="528"/>
                  <a:pt x="423" y="52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91" name="Google Shape;191;p43"/>
          <p:cNvSpPr/>
          <p:nvPr/>
        </p:nvSpPr>
        <p:spPr>
          <a:xfrm>
            <a:off x="4685687" y="1710781"/>
            <a:ext cx="285935" cy="159748"/>
          </a:xfrm>
          <a:custGeom>
            <a:avLst/>
            <a:gdLst/>
            <a:ahLst/>
            <a:cxnLst/>
            <a:rect l="l" t="t" r="r" b="b"/>
            <a:pathLst>
              <a:path w="941" h="526" extrusionOk="0">
                <a:moveTo>
                  <a:pt x="0" y="316"/>
                </a:moveTo>
                <a:lnTo>
                  <a:pt x="105" y="316"/>
                </a:lnTo>
                <a:lnTo>
                  <a:pt x="105" y="212"/>
                </a:lnTo>
                <a:lnTo>
                  <a:pt x="0" y="212"/>
                </a:lnTo>
                <a:lnTo>
                  <a:pt x="0" y="316"/>
                </a:lnTo>
                <a:close/>
                <a:moveTo>
                  <a:pt x="0" y="525"/>
                </a:moveTo>
                <a:lnTo>
                  <a:pt x="105" y="525"/>
                </a:lnTo>
                <a:lnTo>
                  <a:pt x="105" y="421"/>
                </a:lnTo>
                <a:lnTo>
                  <a:pt x="0" y="421"/>
                </a:lnTo>
                <a:lnTo>
                  <a:pt x="0" y="525"/>
                </a:lnTo>
                <a:close/>
                <a:moveTo>
                  <a:pt x="0" y="105"/>
                </a:moveTo>
                <a:lnTo>
                  <a:pt x="105" y="105"/>
                </a:lnTo>
                <a:lnTo>
                  <a:pt x="105" y="0"/>
                </a:lnTo>
                <a:lnTo>
                  <a:pt x="0" y="0"/>
                </a:lnTo>
                <a:lnTo>
                  <a:pt x="0" y="105"/>
                </a:lnTo>
                <a:close/>
                <a:moveTo>
                  <a:pt x="209" y="316"/>
                </a:moveTo>
                <a:lnTo>
                  <a:pt x="940" y="316"/>
                </a:lnTo>
                <a:lnTo>
                  <a:pt x="940" y="212"/>
                </a:lnTo>
                <a:lnTo>
                  <a:pt x="209" y="212"/>
                </a:lnTo>
                <a:lnTo>
                  <a:pt x="209" y="316"/>
                </a:lnTo>
                <a:close/>
                <a:moveTo>
                  <a:pt x="209" y="525"/>
                </a:moveTo>
                <a:lnTo>
                  <a:pt x="940" y="525"/>
                </a:lnTo>
                <a:lnTo>
                  <a:pt x="940" y="421"/>
                </a:lnTo>
                <a:lnTo>
                  <a:pt x="209" y="421"/>
                </a:lnTo>
                <a:lnTo>
                  <a:pt x="209" y="525"/>
                </a:lnTo>
                <a:close/>
                <a:moveTo>
                  <a:pt x="209" y="0"/>
                </a:moveTo>
                <a:lnTo>
                  <a:pt x="209" y="105"/>
                </a:lnTo>
                <a:lnTo>
                  <a:pt x="940" y="105"/>
                </a:lnTo>
                <a:lnTo>
                  <a:pt x="940" y="0"/>
                </a:lnTo>
                <a:lnTo>
                  <a:pt x="20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4335"/>
        </a:solidFill>
        <a:effectLst/>
      </p:bgPr>
    </p:bg>
    <p:spTree>
      <p:nvGrpSpPr>
        <p:cNvPr id="1" name="Shape 195"/>
        <p:cNvGrpSpPr/>
        <p:nvPr/>
      </p:nvGrpSpPr>
      <p:grpSpPr>
        <a:xfrm>
          <a:off x="0" y="0"/>
          <a:ext cx="0" cy="0"/>
          <a:chOff x="0" y="0"/>
          <a:chExt cx="0" cy="0"/>
        </a:xfrm>
      </p:grpSpPr>
      <p:sp>
        <p:nvSpPr>
          <p:cNvPr id="196" name="Google Shape;196;p44"/>
          <p:cNvSpPr txBox="1"/>
          <p:nvPr/>
        </p:nvSpPr>
        <p:spPr>
          <a:xfrm>
            <a:off x="-460025" y="2082300"/>
            <a:ext cx="3704400" cy="9789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2400">
                <a:solidFill>
                  <a:srgbClr val="FFFFFF"/>
                </a:solidFill>
                <a:latin typeface="Open Sans"/>
                <a:ea typeface="Open Sans"/>
                <a:cs typeface="Open Sans"/>
                <a:sym typeface="Open Sans"/>
              </a:rPr>
              <a:t>Understanding</a:t>
            </a:r>
            <a:endParaRPr sz="2400">
              <a:solidFill>
                <a:srgbClr val="FFFFFF"/>
              </a:solidFill>
              <a:latin typeface="Open Sans"/>
              <a:ea typeface="Open Sans"/>
              <a:cs typeface="Open Sans"/>
              <a:sym typeface="Open Sans"/>
            </a:endParaRPr>
          </a:p>
          <a:p>
            <a:pPr marL="0" lvl="0" indent="0" algn="r" rtl="0">
              <a:lnSpc>
                <a:spcPct val="115000"/>
              </a:lnSpc>
              <a:spcBef>
                <a:spcPts val="0"/>
              </a:spcBef>
              <a:spcAft>
                <a:spcPts val="0"/>
              </a:spcAft>
              <a:buNone/>
            </a:pPr>
            <a:r>
              <a:rPr lang="en" sz="2400">
                <a:solidFill>
                  <a:srgbClr val="FFFFFF"/>
                </a:solidFill>
                <a:latin typeface="Open Sans"/>
                <a:ea typeface="Open Sans"/>
                <a:cs typeface="Open Sans"/>
                <a:sym typeface="Open Sans"/>
              </a:rPr>
              <a:t>the user</a:t>
            </a:r>
            <a:endParaRPr sz="2400">
              <a:solidFill>
                <a:srgbClr val="FFFFFF"/>
              </a:solidFill>
              <a:latin typeface="Open Sans"/>
              <a:ea typeface="Open Sans"/>
              <a:cs typeface="Open Sans"/>
              <a:sym typeface="Open Sans"/>
            </a:endParaRPr>
          </a:p>
        </p:txBody>
      </p:sp>
      <p:sp>
        <p:nvSpPr>
          <p:cNvPr id="197" name="Google Shape;197;p44"/>
          <p:cNvSpPr txBox="1"/>
          <p:nvPr/>
        </p:nvSpPr>
        <p:spPr>
          <a:xfrm>
            <a:off x="3712425" y="1886850"/>
            <a:ext cx="3946500" cy="13698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User research</a:t>
            </a:r>
            <a:endParaRPr>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Personas</a:t>
            </a:r>
            <a:endParaRPr>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Problem statements</a:t>
            </a:r>
            <a:endParaRPr>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User journey maps</a:t>
            </a:r>
            <a:endParaRPr>
              <a:solidFill>
                <a:srgbClr val="FFFFFF"/>
              </a:solidFill>
              <a:latin typeface="Open Sans"/>
              <a:ea typeface="Open Sans"/>
              <a:cs typeface="Open Sans"/>
              <a:sym typeface="Open Sans"/>
            </a:endParaRPr>
          </a:p>
        </p:txBody>
      </p:sp>
      <p:cxnSp>
        <p:nvCxnSpPr>
          <p:cNvPr id="198" name="Google Shape;198;p44"/>
          <p:cNvCxnSpPr/>
          <p:nvPr/>
        </p:nvCxnSpPr>
        <p:spPr>
          <a:xfrm>
            <a:off x="3460100" y="1032150"/>
            <a:ext cx="36600" cy="30792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5"/>
          <p:cNvSpPr/>
          <p:nvPr/>
        </p:nvSpPr>
        <p:spPr>
          <a:xfrm>
            <a:off x="517675" y="1832019"/>
            <a:ext cx="7938900" cy="25104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5"/>
          <p:cNvSpPr txBox="1"/>
          <p:nvPr/>
        </p:nvSpPr>
        <p:spPr>
          <a:xfrm>
            <a:off x="517675" y="524350"/>
            <a:ext cx="6155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User research: summary</a:t>
            </a:r>
            <a:endParaRPr sz="2400">
              <a:solidFill>
                <a:srgbClr val="5F6368"/>
              </a:solidFill>
              <a:latin typeface="Open Sans"/>
              <a:ea typeface="Open Sans"/>
              <a:cs typeface="Open Sans"/>
              <a:sym typeface="Open Sans"/>
            </a:endParaRPr>
          </a:p>
        </p:txBody>
      </p:sp>
      <p:sp>
        <p:nvSpPr>
          <p:cNvPr id="205" name="Google Shape;205;p45"/>
          <p:cNvSpPr txBox="1"/>
          <p:nvPr/>
        </p:nvSpPr>
        <p:spPr>
          <a:xfrm>
            <a:off x="919075" y="2461800"/>
            <a:ext cx="7136100" cy="1034099"/>
          </a:xfrm>
          <a:prstGeom prst="rect">
            <a:avLst/>
          </a:prstGeom>
          <a:noFill/>
          <a:ln>
            <a:noFill/>
          </a:ln>
        </p:spPr>
        <p:txBody>
          <a:bodyPr spcFirstLastPara="1" wrap="square" lIns="0" tIns="91425" rIns="91425" bIns="91425" anchor="t" anchorCtr="0">
            <a:spAutoFit/>
          </a:bodyPr>
          <a:lstStyle/>
          <a:p>
            <a:pPr lvl="0" algn="ctr">
              <a:lnSpc>
                <a:spcPct val="115000"/>
              </a:lnSpc>
            </a:pPr>
            <a:r>
              <a:rPr lang="en-US" sz="1200" dirty="0"/>
              <a:t>The app is positioned as a customer‑facing e‑commerce experience, designed for end users rather than florist staff. While no real users were interviewed for this project, realistic personas were developed based on research into common buyer types for bouquets. Moreover, a competitive audit was conducted to understand how similar apps approach the customer journey. </a:t>
            </a:r>
            <a:endParaRPr lang="en-US" sz="1200" dirty="0">
              <a:solidFill>
                <a:srgbClr val="5F6368"/>
              </a:solidFill>
              <a:latin typeface="Open Sans"/>
              <a:ea typeface="Open Sans"/>
              <a:cs typeface="Open Sans"/>
              <a:sym typeface="Open Sans"/>
            </a:endParaRPr>
          </a:p>
        </p:txBody>
      </p:sp>
      <p:sp>
        <p:nvSpPr>
          <p:cNvPr id="206" name="Google Shape;206;p45"/>
          <p:cNvSpPr/>
          <p:nvPr/>
        </p:nvSpPr>
        <p:spPr>
          <a:xfrm>
            <a:off x="4230475" y="1602212"/>
            <a:ext cx="513300" cy="513300"/>
          </a:xfrm>
          <a:prstGeom prst="ellipse">
            <a:avLst/>
          </a:prstGeom>
          <a:solidFill>
            <a:srgbClr val="EA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5"/>
          <p:cNvSpPr/>
          <p:nvPr/>
        </p:nvSpPr>
        <p:spPr>
          <a:xfrm>
            <a:off x="4373201" y="1744926"/>
            <a:ext cx="227849" cy="227849"/>
          </a:xfrm>
          <a:custGeom>
            <a:avLst/>
            <a:gdLst/>
            <a:ahLst/>
            <a:cxnLst/>
            <a:rect l="l" t="t" r="r" b="b"/>
            <a:pathLst>
              <a:path w="940" h="941" extrusionOk="0">
                <a:moveTo>
                  <a:pt x="835" y="0"/>
                </a:moveTo>
                <a:lnTo>
                  <a:pt x="104" y="0"/>
                </a:lnTo>
                <a:cubicBezTo>
                  <a:pt x="47" y="0"/>
                  <a:pt x="0" y="48"/>
                  <a:pt x="0" y="105"/>
                </a:cubicBezTo>
                <a:lnTo>
                  <a:pt x="0" y="835"/>
                </a:lnTo>
                <a:cubicBezTo>
                  <a:pt x="0" y="892"/>
                  <a:pt x="47" y="940"/>
                  <a:pt x="104" y="940"/>
                </a:cubicBezTo>
                <a:lnTo>
                  <a:pt x="835" y="940"/>
                </a:lnTo>
                <a:cubicBezTo>
                  <a:pt x="891" y="940"/>
                  <a:pt x="939" y="892"/>
                  <a:pt x="939" y="835"/>
                </a:cubicBezTo>
                <a:lnTo>
                  <a:pt x="939" y="105"/>
                </a:lnTo>
                <a:cubicBezTo>
                  <a:pt x="939" y="48"/>
                  <a:pt x="891" y="0"/>
                  <a:pt x="835" y="0"/>
                </a:cubicBezTo>
                <a:close/>
                <a:moveTo>
                  <a:pt x="313" y="734"/>
                </a:moveTo>
                <a:lnTo>
                  <a:pt x="208" y="734"/>
                </a:lnTo>
                <a:lnTo>
                  <a:pt x="208" y="367"/>
                </a:lnTo>
                <a:lnTo>
                  <a:pt x="313" y="367"/>
                </a:lnTo>
                <a:lnTo>
                  <a:pt x="313" y="734"/>
                </a:lnTo>
                <a:close/>
                <a:moveTo>
                  <a:pt x="522" y="734"/>
                </a:moveTo>
                <a:lnTo>
                  <a:pt x="417" y="734"/>
                </a:lnTo>
                <a:lnTo>
                  <a:pt x="417" y="212"/>
                </a:lnTo>
                <a:lnTo>
                  <a:pt x="522" y="212"/>
                </a:lnTo>
                <a:lnTo>
                  <a:pt x="522" y="734"/>
                </a:lnTo>
                <a:close/>
                <a:moveTo>
                  <a:pt x="730" y="734"/>
                </a:moveTo>
                <a:lnTo>
                  <a:pt x="626" y="734"/>
                </a:lnTo>
                <a:lnTo>
                  <a:pt x="626" y="525"/>
                </a:lnTo>
                <a:lnTo>
                  <a:pt x="730" y="525"/>
                </a:lnTo>
                <a:lnTo>
                  <a:pt x="730" y="73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78249791-76AE-1DE7-9D49-83318FE1F974}"/>
            </a:ext>
          </a:extLst>
        </p:cNvPr>
        <p:cNvGrpSpPr/>
        <p:nvPr/>
      </p:nvGrpSpPr>
      <p:grpSpPr>
        <a:xfrm>
          <a:off x="0" y="0"/>
          <a:ext cx="0" cy="0"/>
          <a:chOff x="0" y="0"/>
          <a:chExt cx="0" cy="0"/>
        </a:xfrm>
      </p:grpSpPr>
      <p:sp>
        <p:nvSpPr>
          <p:cNvPr id="229" name="Google Shape;229;p47">
            <a:extLst>
              <a:ext uri="{FF2B5EF4-FFF2-40B4-BE49-F238E27FC236}">
                <a16:creationId xmlns:a16="http://schemas.microsoft.com/office/drawing/2014/main" id="{718B8609-2FB6-765E-0B4B-4BB910F7259F}"/>
              </a:ext>
            </a:extLst>
          </p:cNvPr>
          <p:cNvSpPr txBox="1"/>
          <p:nvPr/>
        </p:nvSpPr>
        <p:spPr>
          <a:xfrm>
            <a:off x="517675" y="524350"/>
            <a:ext cx="61086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dirty="0">
                <a:solidFill>
                  <a:srgbClr val="5F6368"/>
                </a:solidFill>
                <a:latin typeface="Open Sans"/>
                <a:ea typeface="Open Sans"/>
                <a:cs typeface="Open Sans"/>
                <a:sym typeface="Open Sans"/>
              </a:rPr>
              <a:t>Persona: </a:t>
            </a:r>
            <a:r>
              <a:rPr lang="en" sz="2400" b="1" dirty="0">
                <a:solidFill>
                  <a:srgbClr val="5F6368"/>
                </a:solidFill>
                <a:latin typeface="Open Sans"/>
                <a:ea typeface="Open Sans"/>
                <a:cs typeface="Open Sans"/>
                <a:sym typeface="Open Sans"/>
              </a:rPr>
              <a:t>John English</a:t>
            </a:r>
            <a:endParaRPr sz="2400" b="1" dirty="0">
              <a:solidFill>
                <a:srgbClr val="5F6368"/>
              </a:solidFill>
              <a:latin typeface="Open Sans"/>
              <a:ea typeface="Open Sans"/>
              <a:cs typeface="Open Sans"/>
              <a:sym typeface="Open Sans"/>
            </a:endParaRPr>
          </a:p>
        </p:txBody>
      </p:sp>
      <p:sp>
        <p:nvSpPr>
          <p:cNvPr id="231" name="Google Shape;231;p47">
            <a:extLst>
              <a:ext uri="{FF2B5EF4-FFF2-40B4-BE49-F238E27FC236}">
                <a16:creationId xmlns:a16="http://schemas.microsoft.com/office/drawing/2014/main" id="{9B8F81BB-FCA1-670F-312B-AC22D3E6CAD7}"/>
              </a:ext>
            </a:extLst>
          </p:cNvPr>
          <p:cNvSpPr txBox="1"/>
          <p:nvPr/>
        </p:nvSpPr>
        <p:spPr>
          <a:xfrm>
            <a:off x="517675" y="1674400"/>
            <a:ext cx="2184600" cy="3416290"/>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None/>
            </a:pPr>
            <a:r>
              <a:rPr lang="en" dirty="0">
                <a:solidFill>
                  <a:srgbClr val="EA4335"/>
                </a:solidFill>
                <a:latin typeface="Open Sans SemiBold"/>
                <a:ea typeface="Open Sans SemiBold"/>
                <a:cs typeface="Open Sans SemiBold"/>
                <a:sym typeface="Open Sans SemiBold"/>
              </a:rPr>
              <a:t>Problem statement:</a:t>
            </a:r>
            <a:endParaRPr dirty="0">
              <a:solidFill>
                <a:srgbClr val="EA4335"/>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None/>
            </a:pPr>
            <a:r>
              <a:rPr lang="en" dirty="0">
                <a:solidFill>
                  <a:srgbClr val="5F6368"/>
                </a:solidFill>
                <a:latin typeface="Open Sans"/>
                <a:ea typeface="Open Sans"/>
                <a:cs typeface="Open Sans"/>
                <a:sym typeface="Open Sans"/>
              </a:rPr>
              <a:t>J</a:t>
            </a:r>
            <a:r>
              <a:rPr lang="en-US" dirty="0" err="1">
                <a:solidFill>
                  <a:srgbClr val="5F6368"/>
                </a:solidFill>
                <a:latin typeface="Open Sans"/>
                <a:ea typeface="Open Sans"/>
                <a:cs typeface="Open Sans"/>
              </a:rPr>
              <a:t>ohn</a:t>
            </a:r>
            <a:r>
              <a:rPr lang="en-US" dirty="0">
                <a:solidFill>
                  <a:srgbClr val="5F6368"/>
                </a:solidFill>
                <a:latin typeface="Open Sans"/>
                <a:ea typeface="Open Sans"/>
                <a:cs typeface="Open Sans"/>
              </a:rPr>
              <a:t> English is a thoughtful </a:t>
            </a:r>
            <a:r>
              <a:rPr lang="en-US" dirty="0" err="1">
                <a:solidFill>
                  <a:srgbClr val="5F6368"/>
                </a:solidFill>
                <a:latin typeface="Open Sans"/>
                <a:ea typeface="Open Sans"/>
                <a:cs typeface="Open Sans"/>
              </a:rPr>
              <a:t>gifter</a:t>
            </a:r>
            <a:r>
              <a:rPr lang="en-US" dirty="0">
                <a:solidFill>
                  <a:srgbClr val="5F6368"/>
                </a:solidFill>
                <a:latin typeface="Open Sans"/>
                <a:ea typeface="Open Sans"/>
                <a:cs typeface="Open Sans"/>
              </a:rPr>
              <a:t> who needs a simple way to create an intentional bouquet because he wants his gift to feel appropriate for the occasion.</a:t>
            </a:r>
            <a:endParaRPr dirty="0">
              <a:solidFill>
                <a:srgbClr val="5F6368"/>
              </a:solidFill>
              <a:latin typeface="Open Sans"/>
              <a:ea typeface="Open Sans"/>
              <a:cs typeface="Open Sans"/>
              <a:sym typeface="Open Sans"/>
            </a:endParaRPr>
          </a:p>
          <a:p>
            <a:pPr marL="0" lvl="0" indent="0" algn="l" rtl="0">
              <a:lnSpc>
                <a:spcPct val="150000"/>
              </a:lnSpc>
              <a:spcBef>
                <a:spcPts val="0"/>
              </a:spcBef>
              <a:spcAft>
                <a:spcPts val="0"/>
              </a:spcAft>
              <a:buNone/>
            </a:pPr>
            <a:endParaRPr dirty="0"/>
          </a:p>
        </p:txBody>
      </p:sp>
      <p:pic>
        <p:nvPicPr>
          <p:cNvPr id="6" name="Picture 5">
            <a:extLst>
              <a:ext uri="{FF2B5EF4-FFF2-40B4-BE49-F238E27FC236}">
                <a16:creationId xmlns:a16="http://schemas.microsoft.com/office/drawing/2014/main" id="{B36A7EAB-01A1-1FE0-0CA6-F2A0322CE197}"/>
              </a:ext>
            </a:extLst>
          </p:cNvPr>
          <p:cNvPicPr>
            <a:picLocks noChangeAspect="1"/>
          </p:cNvPicPr>
          <p:nvPr/>
        </p:nvPicPr>
        <p:blipFill>
          <a:blip r:embed="rId3"/>
          <a:stretch>
            <a:fillRect/>
          </a:stretch>
        </p:blipFill>
        <p:spPr>
          <a:xfrm>
            <a:off x="3703201" y="1098424"/>
            <a:ext cx="5265248" cy="2961702"/>
          </a:xfrm>
          <a:prstGeom prst="rect">
            <a:avLst/>
          </a:prstGeom>
        </p:spPr>
      </p:pic>
    </p:spTree>
    <p:extLst>
      <p:ext uri="{BB962C8B-B14F-4D97-AF65-F5344CB8AC3E}">
        <p14:creationId xmlns:p14="http://schemas.microsoft.com/office/powerpoint/2010/main" val="1431104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7"/>
          <p:cNvSpPr txBox="1"/>
          <p:nvPr/>
        </p:nvSpPr>
        <p:spPr>
          <a:xfrm>
            <a:off x="517675" y="524350"/>
            <a:ext cx="61086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dirty="0">
                <a:solidFill>
                  <a:srgbClr val="5F6368"/>
                </a:solidFill>
                <a:latin typeface="Open Sans"/>
                <a:ea typeface="Open Sans"/>
                <a:cs typeface="Open Sans"/>
                <a:sym typeface="Open Sans"/>
              </a:rPr>
              <a:t>Persona: </a:t>
            </a:r>
            <a:r>
              <a:rPr lang="en" sz="2400" b="1" dirty="0">
                <a:solidFill>
                  <a:srgbClr val="5F6368"/>
                </a:solidFill>
                <a:latin typeface="Open Sans"/>
                <a:ea typeface="Open Sans"/>
                <a:cs typeface="Open Sans"/>
                <a:sym typeface="Open Sans"/>
              </a:rPr>
              <a:t>Helene Palette</a:t>
            </a:r>
            <a:endParaRPr sz="2400" b="1" dirty="0">
              <a:solidFill>
                <a:srgbClr val="5F6368"/>
              </a:solidFill>
              <a:latin typeface="Open Sans"/>
              <a:ea typeface="Open Sans"/>
              <a:cs typeface="Open Sans"/>
              <a:sym typeface="Open Sans"/>
            </a:endParaRPr>
          </a:p>
        </p:txBody>
      </p:sp>
      <p:sp>
        <p:nvSpPr>
          <p:cNvPr id="231" name="Google Shape;231;p47"/>
          <p:cNvSpPr txBox="1"/>
          <p:nvPr/>
        </p:nvSpPr>
        <p:spPr>
          <a:xfrm>
            <a:off x="517675" y="1674400"/>
            <a:ext cx="2184600" cy="3093124"/>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None/>
            </a:pPr>
            <a:r>
              <a:rPr lang="en" dirty="0">
                <a:solidFill>
                  <a:srgbClr val="EA4335"/>
                </a:solidFill>
                <a:latin typeface="Open Sans SemiBold"/>
                <a:ea typeface="Open Sans SemiBold"/>
                <a:cs typeface="Open Sans SemiBold"/>
                <a:sym typeface="Open Sans SemiBold"/>
              </a:rPr>
              <a:t>Problem statement:</a:t>
            </a:r>
            <a:endParaRPr dirty="0">
              <a:solidFill>
                <a:srgbClr val="EA4335"/>
              </a:solidFill>
              <a:latin typeface="Open Sans SemiBold"/>
              <a:ea typeface="Open Sans SemiBold"/>
              <a:cs typeface="Open Sans SemiBold"/>
              <a:sym typeface="Open Sans SemiBold"/>
            </a:endParaRPr>
          </a:p>
          <a:p>
            <a:pPr lvl="0">
              <a:lnSpc>
                <a:spcPct val="150000"/>
              </a:lnSpc>
            </a:pPr>
            <a:r>
              <a:rPr lang="en-US" dirty="0">
                <a:solidFill>
                  <a:srgbClr val="5F6368"/>
                </a:solidFill>
                <a:latin typeface="Open Sans"/>
                <a:ea typeface="Open Sans"/>
                <a:cs typeface="Open Sans"/>
              </a:rPr>
              <a:t>Helene Palette is a first-time flower buyer who needs an easy way to play with floral combinations because unfamiliar terms and pricing make the process feel overwhelming.</a:t>
            </a:r>
            <a:endParaRPr dirty="0">
              <a:solidFill>
                <a:srgbClr val="5F6368"/>
              </a:solidFill>
              <a:latin typeface="Open Sans"/>
              <a:ea typeface="Open Sans"/>
              <a:cs typeface="Open Sans"/>
            </a:endParaRPr>
          </a:p>
        </p:txBody>
      </p:sp>
      <p:pic>
        <p:nvPicPr>
          <p:cNvPr id="5" name="Picture 4">
            <a:extLst>
              <a:ext uri="{FF2B5EF4-FFF2-40B4-BE49-F238E27FC236}">
                <a16:creationId xmlns:a16="http://schemas.microsoft.com/office/drawing/2014/main" id="{C5146347-1DD6-CEC2-3A47-6B1CF356EFC8}"/>
              </a:ext>
            </a:extLst>
          </p:cNvPr>
          <p:cNvPicPr>
            <a:picLocks noChangeAspect="1"/>
          </p:cNvPicPr>
          <p:nvPr/>
        </p:nvPicPr>
        <p:blipFill>
          <a:blip r:embed="rId3"/>
          <a:stretch>
            <a:fillRect/>
          </a:stretch>
        </p:blipFill>
        <p:spPr>
          <a:xfrm>
            <a:off x="3703199" y="1098422"/>
            <a:ext cx="5265249" cy="296170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48"/>
          <p:cNvSpPr txBox="1"/>
          <p:nvPr/>
        </p:nvSpPr>
        <p:spPr>
          <a:xfrm>
            <a:off x="517675" y="524350"/>
            <a:ext cx="61086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User journey map</a:t>
            </a:r>
            <a:endParaRPr sz="2400">
              <a:solidFill>
                <a:srgbClr val="5F6368"/>
              </a:solidFill>
              <a:latin typeface="Open Sans"/>
              <a:ea typeface="Open Sans"/>
              <a:cs typeface="Open Sans"/>
              <a:sym typeface="Open Sans"/>
            </a:endParaRPr>
          </a:p>
        </p:txBody>
      </p:sp>
      <p:sp>
        <p:nvSpPr>
          <p:cNvPr id="238" name="Google Shape;238;p48"/>
          <p:cNvSpPr txBox="1"/>
          <p:nvPr/>
        </p:nvSpPr>
        <p:spPr>
          <a:xfrm>
            <a:off x="6011725" y="2294700"/>
            <a:ext cx="13323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5F6368"/>
                </a:solidFill>
                <a:latin typeface="Open Sans"/>
                <a:ea typeface="Open Sans"/>
                <a:cs typeface="Open Sans"/>
                <a:sym typeface="Open Sans"/>
              </a:rPr>
              <a:t>Image of user journey map</a:t>
            </a:r>
            <a:endParaRPr sz="1200">
              <a:solidFill>
                <a:srgbClr val="5F6368"/>
              </a:solidFill>
              <a:latin typeface="Open Sans"/>
              <a:ea typeface="Open Sans"/>
              <a:cs typeface="Open Sans"/>
              <a:sym typeface="Open Sans"/>
            </a:endParaRPr>
          </a:p>
        </p:txBody>
      </p:sp>
      <p:sp>
        <p:nvSpPr>
          <p:cNvPr id="239" name="Google Shape;239;p48"/>
          <p:cNvSpPr txBox="1"/>
          <p:nvPr/>
        </p:nvSpPr>
        <p:spPr>
          <a:xfrm>
            <a:off x="517675" y="1522550"/>
            <a:ext cx="2421300" cy="2123628"/>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 dirty="0">
                <a:solidFill>
                  <a:srgbClr val="5F6368"/>
                </a:solidFill>
                <a:latin typeface="Open Sans"/>
                <a:ea typeface="Open Sans"/>
                <a:cs typeface="Open Sans"/>
                <a:sym typeface="Open Sans"/>
              </a:rPr>
              <a:t>John will first need to determine a need to buy a bouquet, then explore and select one that meets his needs through the app and finally purchase it.</a:t>
            </a:r>
            <a:endParaRPr dirty="0"/>
          </a:p>
        </p:txBody>
      </p:sp>
      <p:pic>
        <p:nvPicPr>
          <p:cNvPr id="3" name="Picture 2">
            <a:extLst>
              <a:ext uri="{FF2B5EF4-FFF2-40B4-BE49-F238E27FC236}">
                <a16:creationId xmlns:a16="http://schemas.microsoft.com/office/drawing/2014/main" id="{27B751EF-E28B-AD8F-8507-3B814068EE27}"/>
              </a:ext>
            </a:extLst>
          </p:cNvPr>
          <p:cNvPicPr>
            <a:picLocks noChangeAspect="1"/>
          </p:cNvPicPr>
          <p:nvPr/>
        </p:nvPicPr>
        <p:blipFill>
          <a:blip r:embed="rId3"/>
          <a:stretch>
            <a:fillRect/>
          </a:stretch>
        </p:blipFill>
        <p:spPr>
          <a:xfrm>
            <a:off x="3567448" y="1133595"/>
            <a:ext cx="5327127" cy="2996509"/>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_dc5c87ced6014d6ca928b395f96875f6_Google-UX-Design-Certificate---Portfolio-Project-1---Case-study-slide-deck-Template-</Template>
  <TotalTime>2</TotalTime>
  <Words>1230</Words>
  <Application>Microsoft Office PowerPoint</Application>
  <PresentationFormat>On-screen Show (16:9)</PresentationFormat>
  <Paragraphs>135</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Google Sans</vt:lpstr>
      <vt:lpstr>Calibri</vt:lpstr>
      <vt:lpstr>Arial</vt:lpstr>
      <vt:lpstr>Open Sans SemiBold</vt:lpstr>
      <vt:lpstr>Open Sans</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Spa Mahapiyasilp</dc:creator>
  <cp:lastModifiedBy>Spa Mahapiyasilp</cp:lastModifiedBy>
  <cp:revision>1</cp:revision>
  <dcterms:created xsi:type="dcterms:W3CDTF">2026-01-04T05:16:28Z</dcterms:created>
  <dcterms:modified xsi:type="dcterms:W3CDTF">2026-01-04T06:19:50Z</dcterms:modified>
</cp:coreProperties>
</file>